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77" r:id="rId4"/>
    <p:sldId id="278" r:id="rId5"/>
    <p:sldId id="279" r:id="rId6"/>
    <p:sldId id="274" r:id="rId7"/>
    <p:sldId id="276" r:id="rId8"/>
    <p:sldId id="269" r:id="rId9"/>
    <p:sldId id="272" r:id="rId10"/>
    <p:sldId id="270" r:id="rId11"/>
    <p:sldId id="271" r:id="rId12"/>
    <p:sldId id="273" r:id="rId13"/>
    <p:sldId id="267" r:id="rId14"/>
    <p:sldId id="268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58" r:id="rId23"/>
    <p:sldId id="259" r:id="rId24"/>
    <p:sldId id="290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2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3" d="100"/>
          <a:sy n="33" d="100"/>
        </p:scale>
        <p:origin x="-2268" y="-90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960FE-C7F8-4279-8C0A-704CA162A8C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E8325-E513-4186-9529-65A61988324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520091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58AEA1-22A8-4860-ABFE-62E85EB9CA3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C6F4B-DE51-4E2D-80CC-64B9346F6BB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F577B-44CD-40C8-B815-95FFC3C9AD1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22DB3-87E7-49D2-890C-F6592EEE3FB2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4385A-B204-499D-8E95-9A1215D33557}" type="datetimeFigureOut">
              <a:rPr lang="id-ID" smtClean="0"/>
              <a:pPr/>
              <a:t>24/03/2020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E7A68-ECC5-40BF-9B3A-56A9E2E7278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mtClean="0"/>
              <a:t>PENCEMARAN AIR DAN</a:t>
            </a:r>
            <a:r>
              <a:rPr lang="id-ID" smtClean="0"/>
              <a:t/>
            </a:r>
            <a:br>
              <a:rPr lang="id-ID" smtClean="0"/>
            </a:br>
            <a:r>
              <a:rPr lang="id-ID" smtClean="0"/>
              <a:t>PARAMETER 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KUALITAS AIR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id-ID" sz="3200" dirty="0" smtClean="0"/>
              <a:t>Warna Perairan Disebabkan oleh </a:t>
            </a:r>
            <a:br>
              <a:rPr lang="id-ID" sz="3200" dirty="0" smtClean="0"/>
            </a:br>
            <a:r>
              <a:rPr lang="id-ID" sz="3200" dirty="0" smtClean="0"/>
              <a:t>Peledakan </a:t>
            </a:r>
            <a:r>
              <a:rPr lang="id-ID" sz="3200" i="1" dirty="0" smtClean="0"/>
              <a:t>(Blooming)</a:t>
            </a:r>
            <a:r>
              <a:rPr lang="id-ID" sz="3200" dirty="0" smtClean="0"/>
              <a:t> Fitoplankton (Algae) 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1257296"/>
          </a:xfrm>
          <a:solidFill>
            <a:srgbClr val="FF0000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Blooming alga filum Dinoflagelata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perairan laut berwarna merah (</a:t>
            </a:r>
            <a:r>
              <a:rPr lang="id-ID" i="1" dirty="0" smtClean="0">
                <a:solidFill>
                  <a:schemeClr val="bg1"/>
                </a:solidFill>
                <a:sym typeface="Wingdings" pitchFamily="2" charset="2"/>
              </a:rPr>
              <a:t>red tide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)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4" name="Picture 3" descr="Sungai Merah (Pantai Bondi Australia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500438"/>
            <a:ext cx="4286248" cy="3000374"/>
          </a:xfrm>
          <a:prstGeom prst="rect">
            <a:avLst/>
          </a:prstGeom>
        </p:spPr>
      </p:pic>
      <p:pic>
        <p:nvPicPr>
          <p:cNvPr id="5" name="Picture 4" descr="Sungai Merah (Laut Azov Rusia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3929070" cy="30003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000372"/>
            <a:ext cx="392905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d-ID" dirty="0" smtClean="0"/>
              <a:t>Laut Azov Rusia, Pertengah Juli 2012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5000596" y="3000372"/>
            <a:ext cx="414340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d-ID" dirty="0" smtClean="0"/>
              <a:t>Sungai Bondi Australia, Nopember 2012</a:t>
            </a: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417254"/>
            <a:ext cx="500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Sumber gambar : http://news.baca.co.id/2405273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ut Merah di Senzhen Ci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3776008" cy="26432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3071810"/>
            <a:ext cx="371477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Laut di Shenzhen, Guangdong, Cina</a:t>
            </a:r>
          </a:p>
          <a:p>
            <a:pPr algn="ctr"/>
            <a:r>
              <a:rPr lang="id-ID" dirty="0" smtClean="0"/>
              <a:t>Nopember 2014</a:t>
            </a:r>
            <a:endParaRPr lang="id-ID" dirty="0"/>
          </a:p>
        </p:txBody>
      </p:sp>
      <p:pic>
        <p:nvPicPr>
          <p:cNvPr id="6" name="Picture 5" descr="Laut Maluku Tenga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214290"/>
            <a:ext cx="3929090" cy="27503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628" y="3071810"/>
            <a:ext cx="371477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Laut di Maluku Tengah, Indonesia</a:t>
            </a:r>
          </a:p>
          <a:p>
            <a:pPr algn="ctr"/>
            <a:r>
              <a:rPr lang="id-ID" dirty="0" smtClean="0"/>
              <a:t>Pertengahan Juni  2015</a:t>
            </a: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4000505"/>
            <a:ext cx="8429684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d-ID" dirty="0" smtClean="0"/>
              <a:t>Red Tide : perubahan laut menjadi merah, ledakan alga merah yang kaya akan pigmen phycoeritrin, 1 ml air berisi ribuan - jutaan sel</a:t>
            </a:r>
          </a:p>
          <a:p>
            <a:endParaRPr lang="id-ID" dirty="0"/>
          </a:p>
          <a:p>
            <a:r>
              <a:rPr lang="id-ID" dirty="0" smtClean="0"/>
              <a:t>Penyebab blooming alga : 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melimpahnya nutrien di laut (eutrofikasi), 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pemanasan global : suhu meningkat </a:t>
            </a:r>
            <a:r>
              <a:rPr lang="id-ID" dirty="0" smtClean="0">
                <a:sym typeface="Wingdings" pitchFamily="2" charset="2"/>
              </a:rPr>
              <a:t> memicu metabolisme sel alga  kecepatan pembelahan atau reproduksi alga meningkat</a:t>
            </a:r>
          </a:p>
          <a:p>
            <a:pPr>
              <a:buFont typeface="Wingdings" pitchFamily="2" charset="2"/>
              <a:buChar char="ü"/>
            </a:pPr>
            <a:endParaRPr lang="id-ID" dirty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Alga dalam jumlah besar  stok oksigen berkurang  ikan akan mati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4000496" y="2000240"/>
            <a:ext cx="785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http://news.baca.co.id/2405273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Nilai Warna pada Air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58204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9128"/>
                <a:gridCol w="5689076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Perairan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Warna (PtCo)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Alami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Tidak berwarna ( &lt; 10)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Rawa-rawa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Kuning kecoklatan ( 200 – 300), krn adanya humus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Air minum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/>
                        <a:t>5 - 50</a:t>
                      </a:r>
                      <a:endParaRPr lang="id-ID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air-kuning-dan-bau-besi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071942"/>
            <a:ext cx="5314938" cy="2571744"/>
          </a:xfrm>
          <a:prstGeom prst="rect">
            <a:avLst/>
          </a:prstGeom>
        </p:spPr>
      </p:pic>
      <p:pic>
        <p:nvPicPr>
          <p:cNvPr id="7" name="Picture 6" descr="Minum ai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4071942"/>
            <a:ext cx="3122303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id-ID" dirty="0" smtClean="0"/>
              <a:t>Konduktivitas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id-ID" dirty="0" smtClean="0"/>
              <a:t>Daya Hantar Listrik (DHL) : gambaran numerik dari kemampuan air untuk meneruskan aliran listrik,</a:t>
            </a:r>
          </a:p>
          <a:p>
            <a:r>
              <a:rPr lang="id-ID" dirty="0" smtClean="0"/>
              <a:t>Semakin banyak garam-garam terlarut yang dapat terionisasi, semakin tinggi nilai DHL</a:t>
            </a:r>
          </a:p>
          <a:p>
            <a:r>
              <a:rPr lang="id-ID" dirty="0" smtClean="0"/>
              <a:t>Asam, basa, garam adalah konduktor yang baik</a:t>
            </a:r>
          </a:p>
          <a:p>
            <a:r>
              <a:rPr lang="id-ID" dirty="0" smtClean="0"/>
              <a:t>Bahan organik (sukrosa, benzene) penghantar listrik yang jelek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id-ID" dirty="0" smtClean="0"/>
              <a:t>Konduktivitas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dirty="0" smtClean="0"/>
              <a:t>Satuan : </a:t>
            </a:r>
            <a:r>
              <a:rPr lang="id-ID" dirty="0" smtClean="0">
                <a:sym typeface="Symbol"/>
              </a:rPr>
              <a:t>mhos/cm atau Siemens/cm</a:t>
            </a:r>
          </a:p>
          <a:p>
            <a:r>
              <a:rPr lang="id-ID" dirty="0" smtClean="0">
                <a:sym typeface="Symbol"/>
              </a:rPr>
              <a:t>Nilai DHL berhubungan dengan nilai padatan terlarut (TDS), menurut Tebbut, 1992:</a:t>
            </a:r>
          </a:p>
          <a:p>
            <a:pPr>
              <a:buNone/>
            </a:pPr>
            <a:r>
              <a:rPr lang="id-ID" dirty="0">
                <a:sym typeface="Symbol"/>
              </a:rPr>
              <a:t>	</a:t>
            </a:r>
            <a:r>
              <a:rPr lang="id-ID" dirty="0" smtClean="0">
                <a:sym typeface="Symbol"/>
              </a:rPr>
              <a:t>		K =    DHL (S/m)</a:t>
            </a:r>
          </a:p>
          <a:p>
            <a:pPr>
              <a:buNone/>
            </a:pPr>
            <a:r>
              <a:rPr lang="id-ID" dirty="0">
                <a:sym typeface="Symbol"/>
              </a:rPr>
              <a:t>	</a:t>
            </a:r>
            <a:r>
              <a:rPr lang="id-ID" dirty="0" smtClean="0">
                <a:sym typeface="Symbol"/>
              </a:rPr>
              <a:t>		       TDS (mg/liter)</a:t>
            </a:r>
          </a:p>
          <a:p>
            <a:r>
              <a:rPr lang="id-ID" dirty="0" smtClean="0">
                <a:sym typeface="Symbol"/>
              </a:rPr>
              <a:t>K = konstanta untuk jenis air tertentu</a:t>
            </a:r>
          </a:p>
          <a:p>
            <a:r>
              <a:rPr lang="id-ID" dirty="0" smtClean="0">
                <a:sym typeface="Symbol"/>
              </a:rPr>
              <a:t>Nilai TDS = DHL  X  (0,55 sampai 0,75)</a:t>
            </a:r>
            <a:endParaRPr lang="id-ID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976552" y="3805240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Padatan Total, Terlarut, Tersuspensi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1643050"/>
            <a:ext cx="785818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Padatan Total (residu) : bahan yang tersisa setelah air sampel mengalami evaporasi dam pengeringan pada suhu tertentu</a:t>
            </a:r>
            <a:endParaRPr lang="id-ID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1538" y="2928934"/>
          <a:ext cx="6953256" cy="2560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17752"/>
                <a:gridCol w="2317752"/>
                <a:gridCol w="2317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/>
                        <a:t>Klasifikasi Padatan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/>
                        <a:t>Ukuran Diameter (</a:t>
                      </a:r>
                      <a:r>
                        <a:rPr lang="id-ID" sz="2400" b="1" dirty="0" smtClean="0">
                          <a:sym typeface="Symbol"/>
                        </a:rPr>
                        <a:t>m)</a:t>
                      </a:r>
                      <a:endParaRPr lang="id-ID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/>
                        <a:t>Ukuran Diameter (</a:t>
                      </a:r>
                      <a:r>
                        <a:rPr lang="id-ID" sz="2400" b="1" dirty="0" smtClean="0">
                          <a:sym typeface="Symbol"/>
                        </a:rPr>
                        <a:t>mm)</a:t>
                      </a:r>
                      <a:endParaRPr lang="id-ID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Padatan terlarut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ym typeface="Symbol"/>
                        </a:rPr>
                        <a:t> 10</a:t>
                      </a:r>
                      <a:r>
                        <a:rPr lang="id-ID" sz="2400" baseline="30000" dirty="0" smtClean="0">
                          <a:sym typeface="Symbol"/>
                        </a:rPr>
                        <a:t>-3</a:t>
                      </a:r>
                      <a:endParaRPr lang="id-ID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ym typeface="Symbol"/>
                        </a:rPr>
                        <a:t> 10</a:t>
                      </a:r>
                      <a:r>
                        <a:rPr lang="id-ID" sz="2400" baseline="30000" dirty="0" smtClean="0">
                          <a:sym typeface="Symbol"/>
                        </a:rPr>
                        <a:t>-6</a:t>
                      </a:r>
                      <a:endParaRPr lang="id-ID" sz="24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Koloid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ym typeface="Symbol"/>
                        </a:rPr>
                        <a:t>10</a:t>
                      </a:r>
                      <a:r>
                        <a:rPr lang="id-ID" sz="2400" baseline="30000" dirty="0" smtClean="0">
                          <a:sym typeface="Symbol"/>
                        </a:rPr>
                        <a:t>-3</a:t>
                      </a:r>
                      <a:r>
                        <a:rPr lang="id-ID" sz="2400" dirty="0" smtClean="0"/>
                        <a:t>  -  1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ym typeface="Symbol"/>
                        </a:rPr>
                        <a:t>10</a:t>
                      </a:r>
                      <a:r>
                        <a:rPr lang="id-ID" sz="2400" baseline="30000" dirty="0" smtClean="0">
                          <a:sym typeface="Symbol"/>
                        </a:rPr>
                        <a:t>-6</a:t>
                      </a:r>
                      <a:r>
                        <a:rPr lang="id-ID" sz="2400" dirty="0" smtClean="0"/>
                        <a:t>  -  </a:t>
                      </a:r>
                      <a:r>
                        <a:rPr lang="id-ID" sz="2400" dirty="0" smtClean="0">
                          <a:sym typeface="Symbol"/>
                        </a:rPr>
                        <a:t>10</a:t>
                      </a:r>
                      <a:r>
                        <a:rPr lang="id-ID" sz="2400" baseline="30000" dirty="0" smtClean="0">
                          <a:sym typeface="Symbol"/>
                        </a:rPr>
                        <a:t>-3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Padatan tersuspensi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&gt;</a:t>
                      </a:r>
                      <a:r>
                        <a:rPr lang="id-ID" sz="2400" baseline="0" dirty="0" smtClean="0"/>
                        <a:t> 1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&gt;</a:t>
                      </a:r>
                      <a:r>
                        <a:rPr lang="id-ID" sz="2400" baseline="0" dirty="0" smtClean="0"/>
                        <a:t> </a:t>
                      </a:r>
                      <a:r>
                        <a:rPr lang="id-ID" sz="2400" dirty="0" smtClean="0">
                          <a:sym typeface="Symbol"/>
                        </a:rPr>
                        <a:t>10</a:t>
                      </a:r>
                      <a:r>
                        <a:rPr lang="id-ID" sz="2400" baseline="30000" dirty="0" smtClean="0">
                          <a:sym typeface="Symbol"/>
                        </a:rPr>
                        <a:t>-3</a:t>
                      </a:r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812185"/>
            <a:ext cx="785818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Bahan-bahan tersuspensi (diameter &gt;</a:t>
            </a:r>
            <a:r>
              <a:rPr lang="id-ID" sz="2400" b="1" baseline="0" dirty="0" smtClean="0"/>
              <a:t> 1 </a:t>
            </a:r>
            <a:r>
              <a:rPr lang="id-ID" sz="2400" b="1" dirty="0" smtClean="0">
                <a:sym typeface="Symbol"/>
              </a:rPr>
              <a:t>m) yang tertahan pada saringan millipore dengan diameter pori 0,45 m</a:t>
            </a:r>
            <a:r>
              <a:rPr lang="id-ID" sz="2400" baseline="0" dirty="0" smtClean="0"/>
              <a:t> </a:t>
            </a:r>
            <a:r>
              <a:rPr lang="id-ID" sz="2400" dirty="0" smtClean="0"/>
              <a:t> </a:t>
            </a:r>
            <a:endParaRPr lang="id-ID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Padatan Tersuspensi Total </a:t>
            </a:r>
            <a:br>
              <a:rPr lang="id-ID" dirty="0" smtClean="0">
                <a:solidFill>
                  <a:schemeClr val="bg1"/>
                </a:solidFill>
              </a:rPr>
            </a:br>
            <a:r>
              <a:rPr lang="id-ID" i="1" dirty="0" smtClean="0">
                <a:solidFill>
                  <a:schemeClr val="bg1"/>
                </a:solidFill>
              </a:rPr>
              <a:t>Total Suspended Solid</a:t>
            </a:r>
            <a:r>
              <a:rPr lang="id-ID" dirty="0" smtClean="0">
                <a:solidFill>
                  <a:schemeClr val="bg1"/>
                </a:solidFill>
              </a:rPr>
              <a:t> (TSS)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3098069"/>
            <a:ext cx="785818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T/a: lumpur, pasir halus, jasad-jasad renik, disebabkan oleh kikisan tanah atau erosi tanah yang terbawa ke badan air</a:t>
            </a:r>
            <a:endParaRPr lang="id-ID" sz="2400" dirty="0"/>
          </a:p>
        </p:txBody>
      </p:sp>
      <p:sp>
        <p:nvSpPr>
          <p:cNvPr id="9" name="Down Arrow 8"/>
          <p:cNvSpPr/>
          <p:nvPr/>
        </p:nvSpPr>
        <p:spPr>
          <a:xfrm>
            <a:off x="4429124" y="142873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Down Arrow 9"/>
          <p:cNvSpPr/>
          <p:nvPr/>
        </p:nvSpPr>
        <p:spPr>
          <a:xfrm>
            <a:off x="4429124" y="2714620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812185"/>
            <a:ext cx="785818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Padatan tersuspensi yang dapat diendapkan selama periode waktu tertentu dalam wadah yang berbentuk kerucut terbalik (</a:t>
            </a:r>
            <a:r>
              <a:rPr lang="id-ID" sz="2400" b="1" i="1" dirty="0" smtClean="0"/>
              <a:t>imhoff cone</a:t>
            </a:r>
            <a:r>
              <a:rPr lang="id-ID" sz="2400" b="1" dirty="0" smtClean="0"/>
              <a:t>)</a:t>
            </a:r>
            <a:endParaRPr lang="id-ID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d-ID" i="1" dirty="0" smtClean="0">
                <a:solidFill>
                  <a:schemeClr val="bg1"/>
                </a:solidFill>
              </a:rPr>
              <a:t>Settleable Solid</a:t>
            </a:r>
            <a:r>
              <a:rPr lang="id-ID" dirty="0" smtClean="0">
                <a:solidFill>
                  <a:schemeClr val="bg1"/>
                </a:solidFill>
              </a:rPr>
              <a:t> (SS)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429124" y="142873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812185"/>
            <a:ext cx="7858180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Bahan-bahan yang terlarut (diameter </a:t>
            </a:r>
            <a:r>
              <a:rPr lang="id-ID" sz="2400" b="1" dirty="0" smtClean="0">
                <a:sym typeface="Symbol"/>
              </a:rPr>
              <a:t>  </a:t>
            </a:r>
            <a:r>
              <a:rPr lang="id-ID" sz="2400" dirty="0" smtClean="0">
                <a:sym typeface="Symbol"/>
              </a:rPr>
              <a:t>10</a:t>
            </a:r>
            <a:r>
              <a:rPr lang="id-ID" sz="2400" baseline="30000" dirty="0" smtClean="0">
                <a:sym typeface="Symbol"/>
              </a:rPr>
              <a:t>-6 </a:t>
            </a:r>
            <a:r>
              <a:rPr lang="id-ID" sz="2400" b="1" dirty="0" smtClean="0">
                <a:sym typeface="Symbol"/>
              </a:rPr>
              <a:t>mm) dan </a:t>
            </a:r>
          </a:p>
          <a:p>
            <a:pPr algn="ctr"/>
            <a:r>
              <a:rPr lang="id-ID" sz="2400" b="1" dirty="0" smtClean="0">
                <a:sym typeface="Symbol"/>
              </a:rPr>
              <a:t>koloid (diameter </a:t>
            </a:r>
            <a:r>
              <a:rPr lang="id-ID" sz="2400" dirty="0" smtClean="0">
                <a:sym typeface="Symbol"/>
              </a:rPr>
              <a:t>10</a:t>
            </a:r>
            <a:r>
              <a:rPr lang="id-ID" sz="2400" baseline="30000" dirty="0" smtClean="0">
                <a:sym typeface="Symbol"/>
              </a:rPr>
              <a:t>-6 </a:t>
            </a:r>
            <a:r>
              <a:rPr lang="id-ID" sz="2400" b="1" dirty="0" smtClean="0">
                <a:sym typeface="Symbol"/>
              </a:rPr>
              <a:t>- </a:t>
            </a:r>
            <a:r>
              <a:rPr lang="id-ID" sz="2400" dirty="0" smtClean="0">
                <a:sym typeface="Symbol"/>
              </a:rPr>
              <a:t>10</a:t>
            </a:r>
            <a:r>
              <a:rPr lang="id-ID" sz="2400" baseline="30000" dirty="0" smtClean="0">
                <a:sym typeface="Symbol"/>
              </a:rPr>
              <a:t>-3 </a:t>
            </a:r>
            <a:r>
              <a:rPr lang="id-ID" sz="2400" b="1" dirty="0" smtClean="0">
                <a:sym typeface="Symbol"/>
              </a:rPr>
              <a:t>mm) yang berupa senyawa-senyawa kimia dan bahan-bahan lain, yang tidak tersaring pada kertas saring berdiameter 0,45 m</a:t>
            </a:r>
            <a:endParaRPr lang="id-ID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Padatan Terlarut Total</a:t>
            </a:r>
            <a:br>
              <a:rPr lang="id-ID" dirty="0" smtClean="0">
                <a:solidFill>
                  <a:schemeClr val="bg1"/>
                </a:solidFill>
              </a:rPr>
            </a:br>
            <a:r>
              <a:rPr lang="id-ID" i="1" dirty="0" smtClean="0">
                <a:solidFill>
                  <a:schemeClr val="bg1"/>
                </a:solidFill>
              </a:rPr>
              <a:t>Total Dissolved Solid</a:t>
            </a:r>
            <a:r>
              <a:rPr lang="id-ID" dirty="0" smtClean="0">
                <a:solidFill>
                  <a:schemeClr val="bg1"/>
                </a:solidFill>
              </a:rPr>
              <a:t> (TDS)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429124" y="142873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Down Arrow 7"/>
          <p:cNvSpPr/>
          <p:nvPr/>
        </p:nvSpPr>
        <p:spPr>
          <a:xfrm>
            <a:off x="4429124" y="3429000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9"/>
          <p:cNvSpPr txBox="1"/>
          <p:nvPr/>
        </p:nvSpPr>
        <p:spPr>
          <a:xfrm>
            <a:off x="571472" y="3857628"/>
            <a:ext cx="785818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Disebabkan oleh bahan orgnik berupa ion-ion yang ditemukan di perairan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id-ID" sz="3200" dirty="0" smtClean="0"/>
              <a:t>Ion-ion yang Biasa Ditemukan di Perairan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Major Ion (Ion Utama)</a:t>
                      </a:r>
                    </a:p>
                    <a:p>
                      <a:pPr algn="ctr"/>
                      <a:r>
                        <a:rPr lang="id-ID" sz="2400" dirty="0" smtClean="0"/>
                        <a:t>(1,0 – 1.0000 mg/liter)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Secondari Ion</a:t>
                      </a:r>
                      <a:r>
                        <a:rPr lang="id-ID" sz="2400" baseline="0" dirty="0" smtClean="0"/>
                        <a:t> (Ion Sekunder)</a:t>
                      </a:r>
                    </a:p>
                    <a:p>
                      <a:pPr algn="ctr"/>
                      <a:r>
                        <a:rPr lang="id-ID" sz="2400" baseline="0" dirty="0" smtClean="0"/>
                        <a:t>(0,01 – 10,0 mg/liter)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Sodium (Na)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Besi (Fe)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Kalsium (Ca)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Strontium (Sr)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Magnesium (Mg)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Kalium (K)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Bikarbonat (HCO</a:t>
                      </a:r>
                      <a:r>
                        <a:rPr lang="id-ID" sz="2400" baseline="-25000" dirty="0" smtClean="0"/>
                        <a:t>3</a:t>
                      </a:r>
                      <a:r>
                        <a:rPr lang="id-ID" sz="2400" dirty="0" smtClean="0"/>
                        <a:t>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Karbonat (CO</a:t>
                      </a:r>
                      <a:r>
                        <a:rPr lang="id-ID" sz="2400" baseline="-25000" dirty="0" smtClean="0"/>
                        <a:t>3</a:t>
                      </a:r>
                      <a:r>
                        <a:rPr lang="id-ID" sz="2400" dirty="0" smtClean="0"/>
                        <a:t>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Sulfat (SO</a:t>
                      </a:r>
                      <a:r>
                        <a:rPr lang="id-ID" sz="2400" baseline="-25000" dirty="0" smtClean="0"/>
                        <a:t>4</a:t>
                      </a:r>
                      <a:r>
                        <a:rPr lang="id-ID" sz="2400" dirty="0" smtClean="0"/>
                        <a:t>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Nitrat (NO</a:t>
                      </a:r>
                      <a:r>
                        <a:rPr lang="id-ID" sz="2400" baseline="-25000" dirty="0" smtClean="0"/>
                        <a:t>3</a:t>
                      </a:r>
                      <a:r>
                        <a:rPr lang="id-ID" sz="2400" dirty="0" smtClean="0"/>
                        <a:t>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Klorida (Cl)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Flourida (F)</a:t>
                      </a:r>
                    </a:p>
                    <a:p>
                      <a:pPr algn="ctr"/>
                      <a:r>
                        <a:rPr lang="id-ID" sz="2400" dirty="0" smtClean="0"/>
                        <a:t>Boron (B)</a:t>
                      </a:r>
                    </a:p>
                    <a:p>
                      <a:pPr algn="ctr"/>
                      <a:r>
                        <a:rPr lang="id-ID" sz="2400" dirty="0" smtClean="0"/>
                        <a:t>Silika</a:t>
                      </a:r>
                      <a:r>
                        <a:rPr lang="id-ID" sz="2400" baseline="0" dirty="0" smtClean="0"/>
                        <a:t> (SiO</a:t>
                      </a:r>
                      <a:r>
                        <a:rPr lang="id-ID" sz="2400" baseline="-25000" dirty="0" smtClean="0"/>
                        <a:t>2</a:t>
                      </a:r>
                      <a:r>
                        <a:rPr lang="id-ID" sz="2400" baseline="0" dirty="0" smtClean="0"/>
                        <a:t>)</a:t>
                      </a:r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7715304" cy="58259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d-ID" dirty="0" smtClean="0"/>
              <a:t>Parameter Kualitas Air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357298"/>
            <a:ext cx="164307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Paramater Fisika</a:t>
            </a:r>
            <a:endParaRPr lang="id-ID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86088" y="1357298"/>
            <a:ext cx="1643074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Paramater Kimia</a:t>
            </a:r>
            <a:endParaRPr lang="id-ID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1357298"/>
            <a:ext cx="164307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Paramater Biologi</a:t>
            </a:r>
            <a:endParaRPr lang="id-ID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71538" y="2324393"/>
            <a:ext cx="1643074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Cahaya</a:t>
            </a:r>
            <a:endParaRPr lang="id-ID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2857496"/>
            <a:ext cx="1643074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Suhu</a:t>
            </a:r>
            <a:endParaRPr lang="id-ID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071538" y="5214950"/>
            <a:ext cx="1643074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/>
              <a:t>Padatan total, terlarut, tersuspensi</a:t>
            </a:r>
            <a:endParaRPr lang="id-ID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4714884"/>
            <a:ext cx="1643074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/>
              <a:t>Konduktivitas</a:t>
            </a:r>
            <a:endParaRPr lang="id-ID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71538" y="3429000"/>
            <a:ext cx="1643074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/>
              <a:t>Kecerahan &amp; Kekeruhan</a:t>
            </a:r>
            <a:endParaRPr lang="id-ID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500430" y="3610277"/>
            <a:ext cx="22860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Oksigen Terlarut</a:t>
            </a:r>
            <a:endParaRPr lang="id-ID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500430" y="4181781"/>
            <a:ext cx="22860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Karbondioksida</a:t>
            </a:r>
            <a:endParaRPr lang="id-ID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500430" y="4753285"/>
            <a:ext cx="22860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Alkalinitas</a:t>
            </a:r>
            <a:endParaRPr lang="id-ID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500430" y="5324789"/>
            <a:ext cx="22860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Kesadahan</a:t>
            </a:r>
            <a:endParaRPr lang="id-ID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0430" y="5877243"/>
            <a:ext cx="22860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Bahan Organik</a:t>
            </a:r>
            <a:endParaRPr lang="id-ID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500430" y="3071810"/>
            <a:ext cx="22860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Potensi Redoks</a:t>
            </a:r>
            <a:endParaRPr lang="id-ID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500430" y="2500306"/>
            <a:ext cx="22860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pH dan Asiditas</a:t>
            </a:r>
            <a:endParaRPr lang="id-ID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500826" y="2500306"/>
            <a:ext cx="242889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Mikroorganisme</a:t>
            </a:r>
          </a:p>
          <a:p>
            <a:pPr algn="ctr"/>
            <a:r>
              <a:rPr lang="id-ID" sz="2400" dirty="0" smtClean="0"/>
              <a:t>Mikroba Patogen</a:t>
            </a:r>
            <a:endParaRPr lang="id-ID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3571868" y="107154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1285058" y="107075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6642908" y="110409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-1392279" y="4321975"/>
            <a:ext cx="43569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85786" y="5660097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85786" y="4445651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785786" y="3071810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785786" y="2500306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1250133" y="4179099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3214678" y="6088725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3214678" y="5572140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3214678" y="5000636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3214678" y="4429132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214678" y="3824290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3214678" y="3302643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3214678" y="2731139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5822165" y="2607463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215074" y="2945453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071538" y="4214818"/>
            <a:ext cx="1643074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Warna</a:t>
            </a:r>
            <a:endParaRPr lang="id-ID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1071538" y="6315038"/>
            <a:ext cx="1643074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/>
              <a:t>Salinitas</a:t>
            </a:r>
            <a:endParaRPr lang="id-ID" sz="2000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785786" y="4929198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785786" y="6429396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785786" y="3714752"/>
            <a:ext cx="285752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65" grpId="0" animBg="1"/>
      <p:bldP spid="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d-ID" dirty="0" smtClean="0"/>
              <a:t>Berdasarkan Sifat Volatilitas (Penguapan), pada suhu 600</a:t>
            </a:r>
            <a:r>
              <a:rPr lang="id-ID" baseline="30000" dirty="0" smtClean="0"/>
              <a:t>o</a:t>
            </a:r>
            <a:r>
              <a:rPr lang="id-ID" dirty="0" smtClean="0"/>
              <a:t>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5"/>
            <a:ext cx="8229600" cy="278608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id-ID" i="1" dirty="0" smtClean="0"/>
              <a:t>Volatile Solids</a:t>
            </a:r>
            <a:r>
              <a:rPr lang="id-ID" dirty="0" smtClean="0"/>
              <a:t>: bahan organik yang teroksidasi pada pemanasan dengan suhu 600</a:t>
            </a:r>
            <a:r>
              <a:rPr lang="id-ID" baseline="30000" dirty="0" smtClean="0"/>
              <a:t>o</a:t>
            </a:r>
            <a:r>
              <a:rPr lang="id-ID" dirty="0" smtClean="0"/>
              <a:t>C</a:t>
            </a:r>
          </a:p>
          <a:p>
            <a:r>
              <a:rPr lang="id-ID" i="1" dirty="0" smtClean="0"/>
              <a:t>Non Volatile Solids</a:t>
            </a:r>
            <a:r>
              <a:rPr lang="id-ID" dirty="0" smtClean="0"/>
              <a:t>: fraksi bahan anorganik yang tertinggal sebagai abu pada suhu tersebut</a:t>
            </a:r>
            <a:endParaRPr lang="id-ID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id-ID" sz="3200" dirty="0" smtClean="0"/>
              <a:t>Hubungan antara Nilai TDS dan Salinitas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400" dirty="0" smtClean="0"/>
                    </a:p>
                    <a:p>
                      <a:pPr algn="ctr"/>
                      <a:r>
                        <a:rPr lang="id-ID" sz="2400" dirty="0" smtClean="0"/>
                        <a:t>Nilai TDS (mg/liter)</a:t>
                      </a:r>
                    </a:p>
                    <a:p>
                      <a:pPr algn="ctr"/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 smtClean="0"/>
                    </a:p>
                    <a:p>
                      <a:pPr algn="ctr"/>
                      <a:r>
                        <a:rPr lang="id-ID" sz="2400" dirty="0" smtClean="0"/>
                        <a:t>Tingkat Salinitas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0 – 1.000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Air Tawar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1.001 – 3.000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Agak Asin / Payau</a:t>
                      </a:r>
                    </a:p>
                    <a:p>
                      <a:pPr algn="ctr"/>
                      <a:r>
                        <a:rPr lang="id-ID" sz="2400" i="1" dirty="0" smtClean="0"/>
                        <a:t>(Slightly Saline)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3.001</a:t>
                      </a:r>
                      <a:r>
                        <a:rPr lang="id-ID" sz="2400" baseline="0" dirty="0" smtClean="0"/>
                        <a:t> – 10.000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Keasinan Sedang/Payau </a:t>
                      </a:r>
                      <a:r>
                        <a:rPr lang="id-ID" sz="2400" i="1" dirty="0" smtClean="0"/>
                        <a:t>(Moderately Saline)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10.001</a:t>
                      </a:r>
                      <a:r>
                        <a:rPr lang="id-ID" sz="2400" baseline="0" dirty="0" smtClean="0"/>
                        <a:t> – 100.000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Asin </a:t>
                      </a:r>
                      <a:r>
                        <a:rPr lang="id-ID" sz="2400" i="1" dirty="0" smtClean="0"/>
                        <a:t>(Saline)</a:t>
                      </a:r>
                      <a:endParaRPr lang="id-ID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&gt; 100.000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Sangat Asin </a:t>
                      </a:r>
                      <a:r>
                        <a:rPr lang="id-ID" sz="2400" i="1" dirty="0" smtClean="0"/>
                        <a:t>(Brine)</a:t>
                      </a:r>
                      <a:endParaRPr lang="id-ID" sz="24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id-ID" dirty="0" smtClean="0"/>
              <a:t>Salinitas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d-ID" dirty="0" smtClean="0"/>
              <a:t>Konsentrasi total ion dalam perairan (air laut, limbah industri)</a:t>
            </a:r>
          </a:p>
          <a:p>
            <a:r>
              <a:rPr lang="id-ID" dirty="0" smtClean="0"/>
              <a:t>Menggambarkan padatan total di dalam air, setelah semua karbonat </a:t>
            </a:r>
            <a:r>
              <a:rPr lang="id-ID" dirty="0" smtClean="0">
                <a:sym typeface="Wingdings" pitchFamily="2" charset="2"/>
              </a:rPr>
              <a:t> oksida, semua bromida, iodida  clorida, semua bahan organik  dioksidasi</a:t>
            </a:r>
          </a:p>
          <a:p>
            <a:r>
              <a:rPr lang="id-ID" dirty="0" smtClean="0">
                <a:sym typeface="Wingdings" pitchFamily="2" charset="2"/>
              </a:rPr>
              <a:t>Satuan g/kg atau promil (</a:t>
            </a:r>
            <a:r>
              <a:rPr lang="id-ID" baseline="30000" dirty="0" smtClean="0">
                <a:sym typeface="Wingdings" pitchFamily="2" charset="2"/>
              </a:rPr>
              <a:t>o</a:t>
            </a:r>
            <a:r>
              <a:rPr lang="id-ID" dirty="0" smtClean="0">
                <a:sym typeface="Wingdings" pitchFamily="2" charset="2"/>
              </a:rPr>
              <a:t>/</a:t>
            </a:r>
            <a:r>
              <a:rPr lang="id-ID" baseline="-25000" dirty="0" smtClean="0">
                <a:sym typeface="Wingdings" pitchFamily="2" charset="2"/>
              </a:rPr>
              <a:t>oo</a:t>
            </a:r>
            <a:r>
              <a:rPr lang="id-ID" dirty="0" smtClean="0">
                <a:sym typeface="Wingdings" pitchFamily="2" charset="2"/>
              </a:rPr>
              <a:t>)</a:t>
            </a:r>
            <a:endParaRPr lang="id-ID" dirty="0" smtClean="0"/>
          </a:p>
          <a:p>
            <a:r>
              <a:rPr lang="id-ID" dirty="0" smtClean="0"/>
              <a:t>Nilai salinitas dipengaruhi oleh masukan air tawar dari sungai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Nilai Salinitas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860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Perairan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ym typeface="Wingdings" pitchFamily="2" charset="2"/>
                        </a:rPr>
                        <a:t>promil (</a:t>
                      </a:r>
                      <a:r>
                        <a:rPr lang="id-ID" sz="2400" baseline="30000" dirty="0" smtClean="0">
                          <a:sym typeface="Wingdings" pitchFamily="2" charset="2"/>
                        </a:rPr>
                        <a:t>o</a:t>
                      </a:r>
                      <a:r>
                        <a:rPr lang="id-ID" sz="2400" dirty="0" smtClean="0">
                          <a:sym typeface="Wingdings" pitchFamily="2" charset="2"/>
                        </a:rPr>
                        <a:t>/</a:t>
                      </a:r>
                      <a:r>
                        <a:rPr lang="id-ID" sz="2400" baseline="-25000" dirty="0" smtClean="0">
                          <a:sym typeface="Wingdings" pitchFamily="2" charset="2"/>
                        </a:rPr>
                        <a:t>oo</a:t>
                      </a:r>
                      <a:r>
                        <a:rPr lang="id-ID" sz="2400" dirty="0" smtClean="0">
                          <a:sym typeface="Wingdings" pitchFamily="2" charset="2"/>
                        </a:rPr>
                        <a:t>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Perairan</a:t>
                      </a:r>
                      <a:r>
                        <a:rPr lang="id-ID" sz="2400" baseline="0" dirty="0" smtClean="0"/>
                        <a:t> tawar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Kurang dari 0,5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Perairan payau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0,5 – 30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Perairan laut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30 – 40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Perairan hipersaline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40 – 80</a:t>
                      </a:r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572008"/>
            <a:ext cx="821537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2400" dirty="0" smtClean="0">
                <a:solidFill>
                  <a:srgbClr val="FF0000"/>
                </a:solidFill>
              </a:rPr>
              <a:t>Hubungan Salinitas dan Klorinitas, menurut APHA, 1976</a:t>
            </a:r>
          </a:p>
          <a:p>
            <a:endParaRPr lang="id-ID" sz="2400" dirty="0">
              <a:solidFill>
                <a:srgbClr val="FF0000"/>
              </a:solidFill>
            </a:endParaRPr>
          </a:p>
          <a:p>
            <a:r>
              <a:rPr lang="id-ID" sz="2400" dirty="0" smtClean="0">
                <a:solidFill>
                  <a:srgbClr val="FF0000"/>
                </a:solidFill>
              </a:rPr>
              <a:t>Salinitas </a:t>
            </a:r>
            <a:r>
              <a:rPr lang="id-ID" sz="2400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id-ID" sz="2400" baseline="30000" dirty="0" smtClean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id-ID" sz="2400" dirty="0" smtClean="0">
                <a:solidFill>
                  <a:srgbClr val="FF0000"/>
                </a:solidFill>
                <a:sym typeface="Wingdings" pitchFamily="2" charset="2"/>
              </a:rPr>
              <a:t>/</a:t>
            </a:r>
            <a:r>
              <a:rPr lang="id-ID" sz="2400" baseline="-25000" dirty="0" smtClean="0">
                <a:solidFill>
                  <a:srgbClr val="FF0000"/>
                </a:solidFill>
                <a:sym typeface="Wingdings" pitchFamily="2" charset="2"/>
              </a:rPr>
              <a:t>oo</a:t>
            </a:r>
            <a:r>
              <a:rPr lang="id-ID" sz="2400" dirty="0" smtClean="0">
                <a:solidFill>
                  <a:srgbClr val="FF0000"/>
                </a:solidFill>
                <a:sym typeface="Wingdings" pitchFamily="2" charset="2"/>
              </a:rPr>
              <a:t>) = 0,03  +  1,805 klorinitas (</a:t>
            </a:r>
            <a:r>
              <a:rPr lang="id-ID" sz="2400" baseline="30000" dirty="0" smtClean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id-ID" sz="2400" dirty="0" smtClean="0">
                <a:solidFill>
                  <a:srgbClr val="FF0000"/>
                </a:solidFill>
                <a:sym typeface="Wingdings" pitchFamily="2" charset="2"/>
              </a:rPr>
              <a:t>/</a:t>
            </a:r>
            <a:r>
              <a:rPr lang="id-ID" sz="2400" baseline="-25000" dirty="0" smtClean="0">
                <a:solidFill>
                  <a:srgbClr val="FF0000"/>
                </a:solidFill>
                <a:sym typeface="Wingdings" pitchFamily="2" charset="2"/>
              </a:rPr>
              <a:t>oo</a:t>
            </a:r>
            <a:r>
              <a:rPr lang="id-ID" sz="2400" dirty="0" smtClean="0">
                <a:solidFill>
                  <a:srgbClr val="FF0000"/>
                </a:solidFill>
                <a:sym typeface="Wingdings" pitchFamily="2" charset="2"/>
              </a:rPr>
              <a:t>)       </a:t>
            </a:r>
            <a:endParaRPr lang="id-ID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id-ID" dirty="0" smtClean="0"/>
              <a:t>TUGAS TM-3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id-ID" dirty="0" smtClean="0"/>
              <a:t>Mencari artikel ilmiah </a:t>
            </a:r>
            <a:r>
              <a:rPr lang="id-ID" dirty="0" smtClean="0">
                <a:sym typeface="Wingdings" pitchFamily="2" charset="2"/>
              </a:rPr>
              <a:t> Kualitas Lingkungan</a:t>
            </a:r>
          </a:p>
          <a:p>
            <a:r>
              <a:rPr lang="id-ID" dirty="0" smtClean="0">
                <a:sym typeface="Wingdings" pitchFamily="2" charset="2"/>
              </a:rPr>
              <a:t>Parameter Lingkungan yang diteliti....???</a:t>
            </a:r>
          </a:p>
          <a:p>
            <a:r>
              <a:rPr lang="id-ID" dirty="0" smtClean="0">
                <a:sym typeface="Wingdings" pitchFamily="2" charset="2"/>
              </a:rPr>
              <a:t>Baku Mutu yang digunakan....???</a:t>
            </a:r>
          </a:p>
          <a:p>
            <a:r>
              <a:rPr lang="id-ID" dirty="0" smtClean="0">
                <a:sym typeface="Wingdings" pitchFamily="2" charset="2"/>
              </a:rPr>
              <a:t>SNI....???</a:t>
            </a:r>
          </a:p>
          <a:p>
            <a:r>
              <a:rPr lang="id-ID" dirty="0" smtClean="0">
                <a:sym typeface="Wingdings" pitchFamily="2" charset="2"/>
              </a:rPr>
              <a:t>Uraikan menurut prinsip dasar analisis kualitas lingkungan (Tujuan, Sampling, Analisa Lab, QA &amp; QC, Analisi dan elaborasi Data, Keputusan)</a:t>
            </a:r>
          </a:p>
          <a:p>
            <a:r>
              <a:rPr lang="id-ID" dirty="0" smtClean="0">
                <a:sym typeface="Wingdings" pitchFamily="2" charset="2"/>
              </a:rPr>
              <a:t>Tema: Lingkungan air, udara dan tanah.</a:t>
            </a:r>
          </a:p>
          <a:p>
            <a:r>
              <a:rPr lang="id-ID" dirty="0" smtClean="0">
                <a:sym typeface="Wingdings" pitchFamily="2" charset="2"/>
              </a:rPr>
              <a:t>Kelompok (Maksimal 3 orang)</a:t>
            </a:r>
          </a:p>
          <a:p>
            <a:r>
              <a:rPr lang="id-ID" dirty="0" smtClean="0">
                <a:sym typeface="Wingdings" pitchFamily="2" charset="2"/>
              </a:rPr>
              <a:t>Buat dalam bentuk naskah (word) dan PPT</a:t>
            </a:r>
          </a:p>
          <a:p>
            <a:r>
              <a:rPr lang="id-ID" dirty="0" smtClean="0">
                <a:sym typeface="Wingdings" pitchFamily="2" charset="2"/>
              </a:rPr>
              <a:t>Dikumpulkan: Kamis, 15 Maret 2018, jam 13.00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/>
          <a:lstStyle/>
          <a:p>
            <a:r>
              <a:rPr lang="id-ID" dirty="0" smtClean="0"/>
              <a:t>PARAMETER KIMIA AIR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pH dan Asiditas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id-ID" dirty="0" smtClean="0"/>
              <a:t>pH : derajat keasaman</a:t>
            </a:r>
          </a:p>
          <a:p>
            <a:r>
              <a:rPr lang="id-ID" dirty="0" smtClean="0"/>
              <a:t>Asiditas : jumlah asam (asam kuat maupun lemah) dan konsentrasi ion H</a:t>
            </a:r>
          </a:p>
          <a:p>
            <a:r>
              <a:rPr lang="id-ID" dirty="0" smtClean="0"/>
              <a:t>pH &lt; 5, alkalinitas mencapai nol</a:t>
            </a:r>
          </a:p>
          <a:p>
            <a:r>
              <a:rPr lang="id-ID" dirty="0" smtClean="0"/>
              <a:t>Semakin tinggi nilai pH, semakin tinggi nilai alkalinitas dan semakin rendah kadar </a:t>
            </a:r>
            <a:r>
              <a:rPr lang="id-ID" dirty="0" smtClean="0">
                <a:sym typeface="Wingdings" pitchFamily="2" charset="2"/>
              </a:rPr>
              <a:t>CO</a:t>
            </a:r>
            <a:r>
              <a:rPr lang="id-ID" baseline="-25000" dirty="0" smtClean="0">
                <a:sym typeface="Wingdings" pitchFamily="2" charset="2"/>
              </a:rPr>
              <a:t>2</a:t>
            </a:r>
            <a:r>
              <a:rPr lang="id-ID" dirty="0" smtClean="0"/>
              <a:t> bebas</a:t>
            </a:r>
          </a:p>
          <a:p>
            <a:r>
              <a:rPr lang="id-ID" dirty="0" smtClean="0"/>
              <a:t>Larutan bersifat asam </a:t>
            </a:r>
            <a:r>
              <a:rPr lang="id-ID" dirty="0" smtClean="0">
                <a:sym typeface="Wingdings" pitchFamily="2" charset="2"/>
              </a:rPr>
              <a:t> korosif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pH Mempengaruhi </a:t>
            </a:r>
            <a:br>
              <a:rPr lang="id-ID" dirty="0" smtClean="0"/>
            </a:br>
            <a:r>
              <a:rPr lang="id-ID" dirty="0" smtClean="0"/>
              <a:t>Toksisitas Senyawa Kimia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id-ID" dirty="0" smtClean="0"/>
              <a:t>pH rendah: Senyawa NH3 dapat terionisasi, NH4 bersifat tidak toksik</a:t>
            </a:r>
          </a:p>
          <a:p>
            <a:r>
              <a:rPr lang="id-ID" dirty="0" smtClean="0"/>
              <a:t>pH tinggi: NH3 tidak terionisasi, bersifat toksik</a:t>
            </a:r>
          </a:p>
          <a:p>
            <a:r>
              <a:rPr lang="id-ID" dirty="0" smtClean="0"/>
              <a:t>pH optimum biota akuatik: 7 – 8,5</a:t>
            </a:r>
          </a:p>
          <a:p>
            <a:r>
              <a:rPr lang="id-ID" dirty="0" smtClean="0"/>
              <a:t>pH rendah: toksisitas logam memperlihatkan peningkatan, proses nitrifikasi berakhir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d-ID" dirty="0" smtClean="0"/>
              <a:t>Pengaruh pH terhadap </a:t>
            </a:r>
            <a:br>
              <a:rPr lang="id-ID" dirty="0" smtClean="0"/>
            </a:br>
            <a:r>
              <a:rPr lang="id-ID" dirty="0" smtClean="0"/>
              <a:t>Komunitas Biologi Perairan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5260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950" y="596900"/>
            <a:ext cx="8915400" cy="5508625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/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A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ir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bersifat 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netral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jika pH = 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7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,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asam 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jika pH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&lt;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 7,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basa/alkalis </a:t>
            </a:r>
          </a:p>
          <a:p>
            <a:pPr marL="342900" indent="-342900" algn="ctr"/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jika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 pH lebih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&gt; 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en-US" sz="320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/>
            <a:endParaRPr lang="en-US" sz="320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/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Apabila nilai pH air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&lt;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 5,0 atau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&gt;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 9,0 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maka</a:t>
            </a: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 perairan sudah tercemar berat</a:t>
            </a:r>
            <a:endParaRPr lang="en-US" sz="320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/>
            <a:endParaRPr lang="en-US" sz="320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/>
            <a:endParaRPr lang="en-US" sz="320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>
              <a:buFontTx/>
              <a:buChar char="•"/>
            </a:pP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kehidupan biota air akan terganggu</a:t>
            </a:r>
            <a:endParaRPr lang="en-US" sz="320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>
              <a:buFontTx/>
              <a:buChar char="•"/>
            </a:pPr>
            <a:r>
              <a:rPr lang="id-ID" sz="3200">
                <a:solidFill>
                  <a:schemeClr val="bg1"/>
                </a:solidFill>
                <a:latin typeface="Arial Black" pitchFamily="34" charset="0"/>
              </a:rPr>
              <a:t>tidak layak digunakan untuk keperluan rumah tangga</a:t>
            </a:r>
            <a:r>
              <a:rPr lang="en-US" sz="320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s-ES" sz="32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886200" y="3698875"/>
            <a:ext cx="12192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 A H A Y 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dirty="0" smtClean="0"/>
              <a:t>Cahaya di perairan </a:t>
            </a:r>
            <a:r>
              <a:rPr lang="id-ID" dirty="0" smtClean="0">
                <a:sym typeface="Wingdings" pitchFamily="2" charset="2"/>
              </a:rPr>
              <a:t> energi panas</a:t>
            </a:r>
          </a:p>
          <a:p>
            <a:r>
              <a:rPr lang="id-ID" dirty="0" smtClean="0">
                <a:sym typeface="Wingdings" pitchFamily="2" charset="2"/>
              </a:rPr>
              <a:t>Energi (cahaya) yang dibutuhkan untuk meningkatkan suhu sebesar 1</a:t>
            </a:r>
            <a:r>
              <a:rPr lang="id-ID" baseline="30000" dirty="0" smtClean="0">
                <a:sym typeface="Wingdings" pitchFamily="2" charset="2"/>
              </a:rPr>
              <a:t>o</a:t>
            </a:r>
            <a:r>
              <a:rPr lang="id-ID" dirty="0" smtClean="0">
                <a:sym typeface="Wingdings" pitchFamily="2" charset="2"/>
              </a:rPr>
              <a:t>C lebih besar dari energi yang dibutuhkan untuk materi lain.</a:t>
            </a:r>
          </a:p>
          <a:p>
            <a:r>
              <a:rPr lang="id-ID" dirty="0" smtClean="0">
                <a:sym typeface="Wingdings" pitchFamily="2" charset="2"/>
              </a:rPr>
              <a:t>Perairan membutuhkan waktu yang lebih lama untuk menaikkan atau menurunkan suhu, jika dibandingkan dengan daratan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574675"/>
            <a:ext cx="8532813" cy="5693866"/>
          </a:xfrm>
          <a:prstGeom prst="rect">
            <a:avLst/>
          </a:prstGeom>
          <a:solidFill>
            <a:schemeClr val="tx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d-ID" sz="2800" dirty="0" smtClean="0">
                <a:solidFill>
                  <a:schemeClr val="bg1"/>
                </a:solidFill>
                <a:latin typeface="Arial Black" pitchFamily="34" charset="0"/>
              </a:rPr>
              <a:t>BOD 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(</a:t>
            </a:r>
            <a:r>
              <a:rPr lang="id-ID" sz="2800" i="1" dirty="0">
                <a:solidFill>
                  <a:schemeClr val="bg1"/>
                </a:solidFill>
                <a:latin typeface="Arial Black" pitchFamily="34" charset="0"/>
              </a:rPr>
              <a:t>Bi</a:t>
            </a:r>
            <a:r>
              <a:rPr lang="en-US" sz="2800" i="1" dirty="0" err="1">
                <a:solidFill>
                  <a:schemeClr val="bg1"/>
                </a:solidFill>
                <a:latin typeface="Arial Black" pitchFamily="34" charset="0"/>
              </a:rPr>
              <a:t>oc</a:t>
            </a:r>
            <a:r>
              <a:rPr lang="id-ID" sz="2800" i="1" dirty="0">
                <a:solidFill>
                  <a:schemeClr val="bg1"/>
                </a:solidFill>
                <a:latin typeface="Arial Black" pitchFamily="34" charset="0"/>
              </a:rPr>
              <a:t>hemical Oxygen Demand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)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:</a:t>
            </a:r>
            <a:endParaRPr lang="id-ID" sz="28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banyaknya oksigen (mg) yang diperlukan oleh bakteri untuk menguraikan atau mengoksidasi bahan organik dalam satu liter limbah selama pengeraman (5 x 24 jam pada suhu 20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º 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C)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BOD menunjukkan jumlah oksigen terlarut yang dibutuhkan oleh mikroba untuk memecah atau mengoksidasi bahan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-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bahan pencemar yang terdapat di dalam suatu perairan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3886200" y="3235325"/>
            <a:ext cx="1143000" cy="8239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04800" y="420688"/>
            <a:ext cx="8458200" cy="6124754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/>
            <a:r>
              <a:rPr lang="id-ID" sz="2800" dirty="0" smtClean="0">
                <a:solidFill>
                  <a:schemeClr val="bg1"/>
                </a:solidFill>
                <a:latin typeface="Arial Black" pitchFamily="34" charset="0"/>
              </a:rPr>
              <a:t>COD 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(</a:t>
            </a:r>
            <a:r>
              <a:rPr lang="id-ID" sz="2800" i="1" dirty="0">
                <a:solidFill>
                  <a:schemeClr val="bg1"/>
                </a:solidFill>
                <a:latin typeface="Arial Black" pitchFamily="34" charset="0"/>
              </a:rPr>
              <a:t>Chemical Oxygen Demand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)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:</a:t>
            </a:r>
          </a:p>
          <a:p>
            <a:pPr marL="342900" indent="-342900" algn="ctr"/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banyaknya oksigen (mg) yang dibutuhkan oksidator untuk mengoksidasi bahan/zat organik dan anorganik dalam 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/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satu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 l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iter air limbah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/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>
              <a:buFontTx/>
              <a:buChar char="•"/>
            </a:pP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Nilai COD biasanya lebih tinggi dari nilai BOD karena bahan yang stabil (tidak terurai) dalam uji BOD dapat teroksidasi dalam uji COD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/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  <a:p>
            <a:pPr marL="342900" indent="-342900" algn="ctr">
              <a:buFontTx/>
              <a:buChar char="•"/>
            </a:pP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id-ID" sz="2800" dirty="0">
                <a:solidFill>
                  <a:schemeClr val="bg1"/>
                </a:solidFill>
                <a:latin typeface="Arial Black" pitchFamily="34" charset="0"/>
              </a:rPr>
              <a:t>Makin besar nilai BOD dan atau COD, makin tinggi tingkat pencemaran suatu perairan</a:t>
            </a:r>
            <a:endParaRPr lang="pt-BR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06375" y="173038"/>
            <a:ext cx="8763000" cy="6494462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/>
            <a:r>
              <a:rPr lang="en-US" sz="3600" b="1" dirty="0" err="1" smtClean="0">
                <a:solidFill>
                  <a:schemeClr val="bg1"/>
                </a:solidFill>
                <a:latin typeface="Arial Narrow" pitchFamily="34" charset="0"/>
              </a:rPr>
              <a:t>Oksigen</a:t>
            </a: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 Narrow" pitchFamily="34" charset="0"/>
              </a:rPr>
              <a:t>terlarut</a:t>
            </a:r>
            <a:r>
              <a:rPr lang="en-US" sz="3600" b="1" dirty="0">
                <a:solidFill>
                  <a:schemeClr val="bg1"/>
                </a:solidFill>
                <a:latin typeface="Arial Narrow" pitchFamily="34" charset="0"/>
              </a:rPr>
              <a:t> (DO, Dissolved Oxygen)</a:t>
            </a:r>
          </a:p>
          <a:p>
            <a:pPr marL="342900" indent="-342900" algn="ctr"/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banyaknya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oksigen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terlarut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(mg) </a:t>
            </a:r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dalam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marL="342900" indent="-342900" algn="ctr"/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satu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liter air</a:t>
            </a:r>
          </a:p>
          <a:p>
            <a:pPr marL="342900" indent="-342900" algn="ctr"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K</a:t>
            </a:r>
            <a:r>
              <a:rPr lang="id-ID" sz="3200" b="1" dirty="0">
                <a:solidFill>
                  <a:schemeClr val="bg1"/>
                </a:solidFill>
                <a:latin typeface="Arial Narrow" pitchFamily="34" charset="0"/>
              </a:rPr>
              <a:t>ehidupan makhluk hidup di dalam air (tumbuhan dan biota air) tergantung dari kemampuan air untuk mempertahankan konsentrasi DO minimal yang diperlukannya</a:t>
            </a:r>
            <a:endParaRPr lang="en-US" sz="32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342900" indent="-342900" algn="ctr">
              <a:buFontTx/>
              <a:buChar char="•"/>
            </a:pPr>
            <a:r>
              <a:rPr lang="id-ID" sz="3200" b="1" dirty="0">
                <a:solidFill>
                  <a:schemeClr val="bg1"/>
                </a:solidFill>
                <a:latin typeface="Arial Narrow" pitchFamily="34" charset="0"/>
              </a:rPr>
              <a:t>Oksigen terlarut dapat berasal dari proses fotosintesis tumbuhan air dan dari udara </a:t>
            </a:r>
            <a:endParaRPr lang="en-US" sz="32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342900" indent="-342900" algn="ctr"/>
            <a:r>
              <a:rPr lang="id-ID" sz="3200" b="1" dirty="0">
                <a:solidFill>
                  <a:schemeClr val="bg1"/>
                </a:solidFill>
                <a:latin typeface="Arial Narrow" pitchFamily="34" charset="0"/>
              </a:rPr>
              <a:t>yang masuk ke dalam air</a:t>
            </a:r>
            <a:endParaRPr lang="en-US" sz="32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342900" indent="-342900" algn="ctr">
              <a:buFontTx/>
              <a:buChar char="•"/>
            </a:pPr>
            <a:r>
              <a:rPr lang="id-ID" sz="3200" b="1" dirty="0">
                <a:solidFill>
                  <a:schemeClr val="bg1"/>
                </a:solidFill>
                <a:latin typeface="Arial Narrow" pitchFamily="34" charset="0"/>
              </a:rPr>
              <a:t>Makin rendah nilai DO, makin tinggi </a:t>
            </a:r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tingkat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id-ID" sz="3200" b="1" dirty="0">
                <a:solidFill>
                  <a:schemeClr val="bg1"/>
                </a:solidFill>
                <a:latin typeface="Arial Narrow" pitchFamily="34" charset="0"/>
              </a:rPr>
              <a:t>pencemaran</a:t>
            </a:r>
            <a:endParaRPr lang="en-US" sz="3200" b="1" dirty="0">
              <a:solidFill>
                <a:schemeClr val="bg1"/>
              </a:solidFill>
              <a:latin typeface="Arial Narrow" pitchFamily="34" charset="0"/>
            </a:endParaRPr>
          </a:p>
          <a:p>
            <a:pPr marL="342900" indent="-342900" algn="ctr"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Biota </a:t>
            </a:r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perairan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menghendaki</a:t>
            </a:r>
            <a:r>
              <a:rPr lang="en-US" sz="3200" b="1" dirty="0">
                <a:solidFill>
                  <a:schemeClr val="bg1"/>
                </a:solidFill>
                <a:latin typeface="Arial Narrow" pitchFamily="34" charset="0"/>
              </a:rPr>
              <a:t> DO &gt; 4 </a:t>
            </a:r>
            <a:r>
              <a:rPr lang="en-US" sz="3200" b="1" dirty="0" err="1">
                <a:solidFill>
                  <a:schemeClr val="bg1"/>
                </a:solidFill>
                <a:latin typeface="Arial Narrow" pitchFamily="34" charset="0"/>
              </a:rPr>
              <a:t>ppm</a:t>
            </a:r>
            <a:endParaRPr lang="en-US" sz="3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id-ID" dirty="0" smtClean="0"/>
              <a:t>S U H 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3429024" cy="5143536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Proses penyerapan cahaya lebih intensif pada lapisan atas perairan (suhu lebih tinggi) dan densitas lebih kecil dari pada lapisan bawah </a:t>
            </a:r>
            <a:r>
              <a:rPr lang="id-ID" dirty="0" smtClean="0">
                <a:sym typeface="Wingdings" pitchFamily="2" charset="2"/>
              </a:rPr>
              <a:t> stratifikasi panas pada perairan.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3825" y="1242998"/>
            <a:ext cx="5076825" cy="504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Dampak Peningkatan Suhu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P</a:t>
            </a:r>
            <a:r>
              <a:rPr lang="id-ID" dirty="0" smtClean="0">
                <a:sym typeface="Wingdings" pitchFamily="2" charset="2"/>
              </a:rPr>
              <a:t>eningkatan viskositas, reaksi kimia, evaporasi dan volatilisasi</a:t>
            </a:r>
          </a:p>
          <a:p>
            <a:r>
              <a:rPr lang="id-ID" dirty="0" smtClean="0">
                <a:sym typeface="Wingdings" pitchFamily="2" charset="2"/>
              </a:rPr>
              <a:t>Penurunan kelarutan gas dalam air (O</a:t>
            </a:r>
            <a:r>
              <a:rPr lang="id-ID" baseline="-250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, CO</a:t>
            </a:r>
            <a:r>
              <a:rPr lang="id-ID" baseline="-250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, N</a:t>
            </a:r>
            <a:r>
              <a:rPr lang="id-ID" baseline="-250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, CH</a:t>
            </a:r>
            <a:r>
              <a:rPr lang="id-ID" baseline="-25000" dirty="0" smtClean="0">
                <a:sym typeface="Wingdings" pitchFamily="2" charset="2"/>
              </a:rPr>
              <a:t>4</a:t>
            </a:r>
            <a:r>
              <a:rPr lang="id-ID" dirty="0" smtClean="0">
                <a:sym typeface="Wingdings" pitchFamily="2" charset="2"/>
              </a:rPr>
              <a:t>)</a:t>
            </a:r>
          </a:p>
          <a:p>
            <a:r>
              <a:rPr lang="id-ID" dirty="0" smtClean="0">
                <a:sym typeface="Wingdings" pitchFamily="2" charset="2"/>
              </a:rPr>
              <a:t>Peningkatan kecepatan metabolisme dan respirasi organisme air  peningkatan konsumsi O</a:t>
            </a:r>
            <a:r>
              <a:rPr lang="id-ID" baseline="-25000" dirty="0" smtClean="0">
                <a:sym typeface="Wingdings" pitchFamily="2" charset="2"/>
              </a:rPr>
              <a:t>2</a:t>
            </a:r>
          </a:p>
          <a:p>
            <a:r>
              <a:rPr lang="id-ID" dirty="0" smtClean="0">
                <a:sym typeface="Wingdings" pitchFamily="2" charset="2"/>
              </a:rPr>
              <a:t>Peningkatan suhu 10</a:t>
            </a:r>
            <a:r>
              <a:rPr lang="id-ID" baseline="30000" dirty="0" smtClean="0">
                <a:sym typeface="Wingdings" pitchFamily="2" charset="2"/>
              </a:rPr>
              <a:t>o</a:t>
            </a:r>
            <a:r>
              <a:rPr lang="id-ID" dirty="0" smtClean="0">
                <a:sym typeface="Wingdings" pitchFamily="2" charset="2"/>
              </a:rPr>
              <a:t>C  peningkatan konsumsi O</a:t>
            </a:r>
            <a:r>
              <a:rPr lang="id-ID" baseline="-250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 oleh organisme akuatin 2 – 3 kali</a:t>
            </a:r>
          </a:p>
          <a:p>
            <a:r>
              <a:rPr lang="id-ID" dirty="0" smtClean="0">
                <a:sym typeface="Wingdings" pitchFamily="2" charset="2"/>
              </a:rPr>
              <a:t>Suhu optimum pertumbuhan fitoplankton 20-30</a:t>
            </a:r>
            <a:r>
              <a:rPr lang="id-ID" baseline="30000" dirty="0" smtClean="0">
                <a:sym typeface="Wingdings" pitchFamily="2" charset="2"/>
              </a:rPr>
              <a:t>o</a:t>
            </a:r>
            <a:r>
              <a:rPr lang="id-ID" dirty="0" smtClean="0">
                <a:sym typeface="Wingdings" pitchFamily="2" charset="2"/>
              </a:rPr>
              <a:t>C.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id-ID" dirty="0" smtClean="0"/>
              <a:t>Kecerahan dan Kekeruhan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2928958"/>
          </a:xfrm>
        </p:spPr>
        <p:txBody>
          <a:bodyPr>
            <a:normAutofit/>
          </a:bodyPr>
          <a:lstStyle/>
          <a:p>
            <a:r>
              <a:rPr lang="id-ID" dirty="0" smtClean="0"/>
              <a:t>Kecerahan air tergantung pada warna dan kekeruhan</a:t>
            </a:r>
          </a:p>
          <a:p>
            <a:r>
              <a:rPr lang="id-ID" dirty="0" smtClean="0"/>
              <a:t>Kecerahan merupakan ukuran transparasi perairan, ditentukan secara visual menggunakan </a:t>
            </a:r>
            <a:r>
              <a:rPr lang="id-ID" i="1" dirty="0" smtClean="0"/>
              <a:t>Secchi disk</a:t>
            </a:r>
          </a:p>
          <a:p>
            <a:r>
              <a:rPr lang="id-ID" dirty="0" smtClean="0"/>
              <a:t>Satuan: meter</a:t>
            </a:r>
            <a:endParaRPr lang="id-ID" dirty="0"/>
          </a:p>
        </p:txBody>
      </p:sp>
      <p:pic>
        <p:nvPicPr>
          <p:cNvPr id="4" name="Picture 3" descr="secchi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0076" y="4000504"/>
            <a:ext cx="3673923" cy="28574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643446"/>
            <a:ext cx="521494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dirty="0" smtClean="0"/>
              <a:t>Ketika </a:t>
            </a:r>
            <a:r>
              <a:rPr lang="id-ID" dirty="0"/>
              <a:t>diturunkan ke dalam air, kedalaman maksimum yang diukur dalam meter di mana pengguna dapat dengan jelas melihat perbedaan antara hitam dan putih </a:t>
            </a:r>
            <a:r>
              <a:rPr lang="id-ID" dirty="0" smtClean="0"/>
              <a:t>kuadran.</a:t>
            </a:r>
            <a:r>
              <a:rPr lang="id-ID" dirty="0"/>
              <a:t> 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id-ID" dirty="0" smtClean="0"/>
              <a:t>Kecerahan dan Kekeruhan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2643206"/>
          </a:xfrm>
        </p:spPr>
        <p:txBody>
          <a:bodyPr>
            <a:normAutofit fontScale="85000" lnSpcReduction="10000"/>
          </a:bodyPr>
          <a:lstStyle/>
          <a:p>
            <a:r>
              <a:rPr lang="id-ID" dirty="0" smtClean="0"/>
              <a:t>Kekeruhan: menggambarkan sifat optik air, ditentukan berdasarkan banyaknya cahaya yang diserap dan dipancarkan oleh bahan-bahan yang terdapat di dalam air</a:t>
            </a:r>
          </a:p>
          <a:p>
            <a:r>
              <a:rPr lang="id-ID" dirty="0" smtClean="0"/>
              <a:t>Penyebab: bahan organik dan an-organik yang tersuspensi dan terlarut (lumpur dan pasir halus), plankon dan mikroorganisme</a:t>
            </a:r>
          </a:p>
          <a:p>
            <a:endParaRPr lang="id-ID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643306" y="4429132"/>
          <a:ext cx="521497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949"/>
                <a:gridCol w="3626025"/>
              </a:tblGrid>
              <a:tr h="571504">
                <a:tc>
                  <a:txBody>
                    <a:bodyPr/>
                    <a:lstStyle/>
                    <a:p>
                      <a:r>
                        <a:rPr lang="id-ID" dirty="0" smtClean="0"/>
                        <a:t>METODE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SATUAN</a:t>
                      </a:r>
                      <a:endParaRPr lang="id-ID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d-ID" dirty="0" smtClean="0"/>
                        <a:t>Turbidimeter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Tubiditas, setara 1 mg/liter SiO</a:t>
                      </a:r>
                      <a:r>
                        <a:rPr lang="id-ID" baseline="-25000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d-ID" dirty="0" smtClean="0"/>
                        <a:t>Nephelometric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NTU</a:t>
                      </a:r>
                      <a:r>
                        <a:rPr lang="id-ID" baseline="0" dirty="0" smtClean="0"/>
                        <a:t> </a:t>
                      </a:r>
                      <a:r>
                        <a:rPr lang="id-ID" i="1" baseline="0" dirty="0" smtClean="0"/>
                        <a:t>(Nephelometric Turbidity Unit)</a:t>
                      </a:r>
                      <a:endParaRPr lang="id-ID" i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Turbidity-Meter-tu900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43356"/>
            <a:ext cx="3357554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d-ID" dirty="0" smtClean="0"/>
              <a:t>W A R N 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id-ID" dirty="0" smtClean="0"/>
              <a:t>True Color : warna yang disebabkan oleh bahan-bahan kimia terlarut</a:t>
            </a:r>
          </a:p>
          <a:p>
            <a:r>
              <a:rPr lang="id-ID" dirty="0" smtClean="0"/>
              <a:t>Apparent Color : warna yang disebabkan oleh bahan terlarut dan atau bahan tersuspensi</a:t>
            </a:r>
          </a:p>
          <a:p>
            <a:r>
              <a:rPr lang="id-ID" dirty="0" smtClean="0"/>
              <a:t>Warna diamati langsung secara visual, atau diukur berdasarkan skala platinum kobalt (satuan PtCo), dengan membandingkan warna air sampel dengan warna air standar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Penyebab Warna di Perairan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Bahan Organik (tanin, lignin, humus dari dekomposisi tumbuhan)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id-ID" dirty="0" smtClean="0">
                <a:sym typeface="Wingdings" pitchFamily="2" charset="2"/>
              </a:rPr>
              <a:t> </a:t>
            </a:r>
            <a:r>
              <a:rPr lang="id-ID" dirty="0" smtClean="0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kecoklatan</a:t>
            </a:r>
            <a:endParaRPr lang="id-ID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d-ID" dirty="0" smtClean="0">
                <a:solidFill>
                  <a:schemeClr val="bg1"/>
                </a:solidFill>
              </a:rPr>
              <a:t>Ion-ion logam: Fe 0,3 mg/liter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warna</a:t>
            </a:r>
            <a:r>
              <a:rPr lang="id-ID" dirty="0" smtClean="0">
                <a:sym typeface="Wingdings" pitchFamily="2" charset="2"/>
              </a:rPr>
              <a:t> 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kekuningan</a:t>
            </a:r>
            <a:r>
              <a:rPr lang="id-ID" dirty="0">
                <a:sym typeface="Wingdings" pitchFamily="2" charset="2"/>
              </a:rPr>
              <a:t>;</a:t>
            </a:r>
            <a:r>
              <a:rPr lang="id-ID" dirty="0" smtClean="0"/>
              <a:t> </a:t>
            </a:r>
            <a:r>
              <a:rPr lang="id-ID" dirty="0" smtClean="0">
                <a:solidFill>
                  <a:schemeClr val="bg1"/>
                </a:solidFill>
              </a:rPr>
              <a:t>Mn 0,05 mg/liter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d-ID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warna abu-abu, </a:t>
            </a:r>
            <a:endParaRPr lang="id-ID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id-ID" dirty="0" smtClean="0">
                <a:solidFill>
                  <a:schemeClr val="bg1"/>
                </a:solidFill>
              </a:rPr>
              <a:t>Kalsium karbonat dari daerah berkapur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d-ID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Wingdings" pitchFamily="2" charset="2"/>
              </a:rPr>
              <a:t>warna kehijauan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Plankton: Dinoflagelata </a:t>
            </a:r>
            <a:r>
              <a:rPr lang="id-ID" dirty="0" smtClean="0">
                <a:sym typeface="Wingdings" pitchFamily="2" charset="2"/>
              </a:rPr>
              <a:t> </a:t>
            </a:r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warna merah</a:t>
            </a:r>
            <a:r>
              <a:rPr lang="id-ID" dirty="0" smtClean="0">
                <a:sym typeface="Wingdings" pitchFamily="2" charset="2"/>
              </a:rPr>
              <a:t>, Cyanophyta (perairan tawar)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5648</TotalTime>
  <Words>1508</Words>
  <Application>Microsoft Office PowerPoint</Application>
  <PresentationFormat>On-screen Show (4:3)</PresentationFormat>
  <Paragraphs>229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PENCEMARAN AIR DAN PARAMETER  KUALITAS AIR</vt:lpstr>
      <vt:lpstr>Parameter Kualitas Air</vt:lpstr>
      <vt:lpstr>C A H A Y A</vt:lpstr>
      <vt:lpstr>S U H U</vt:lpstr>
      <vt:lpstr>Dampak Peningkatan Suhu</vt:lpstr>
      <vt:lpstr>Kecerahan dan Kekeruhan</vt:lpstr>
      <vt:lpstr>Kecerahan dan Kekeruhan</vt:lpstr>
      <vt:lpstr>W A R N A</vt:lpstr>
      <vt:lpstr>Penyebab Warna di Perairan</vt:lpstr>
      <vt:lpstr>Warna Perairan Disebabkan oleh  Peledakan (Blooming) Fitoplankton (Algae) </vt:lpstr>
      <vt:lpstr>Slide 11</vt:lpstr>
      <vt:lpstr>Nilai Warna pada Air</vt:lpstr>
      <vt:lpstr>Konduktivitas</vt:lpstr>
      <vt:lpstr>Konduktivitas</vt:lpstr>
      <vt:lpstr>Padatan Total, Terlarut, Tersuspensi</vt:lpstr>
      <vt:lpstr>Padatan Tersuspensi Total  Total Suspended Solid (TSS)</vt:lpstr>
      <vt:lpstr>Settleable Solid (SS)</vt:lpstr>
      <vt:lpstr>Padatan Terlarut Total Total Dissolved Solid (TDS)</vt:lpstr>
      <vt:lpstr>Ion-ion yang Biasa Ditemukan di Perairan</vt:lpstr>
      <vt:lpstr>Berdasarkan Sifat Volatilitas (Penguapan), pada suhu 600oC</vt:lpstr>
      <vt:lpstr>Hubungan antara Nilai TDS dan Salinitas</vt:lpstr>
      <vt:lpstr>Salinitas</vt:lpstr>
      <vt:lpstr>Nilai Salinitas</vt:lpstr>
      <vt:lpstr>TUGAS TM-3</vt:lpstr>
      <vt:lpstr>PARAMETER KIMIA AIR</vt:lpstr>
      <vt:lpstr>pH dan Asiditas</vt:lpstr>
      <vt:lpstr>pH Mempengaruhi  Toksisitas Senyawa Kimia</vt:lpstr>
      <vt:lpstr>Pengaruh pH terhadap  Komunitas Biologi Perairan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PARAMETER  KUALITAS LINGKUNGAN</dc:title>
  <dc:creator>FKMDN</dc:creator>
  <cp:lastModifiedBy>TOSHIBA</cp:lastModifiedBy>
  <cp:revision>14</cp:revision>
  <dcterms:created xsi:type="dcterms:W3CDTF">2017-03-13T12:05:17Z</dcterms:created>
  <dcterms:modified xsi:type="dcterms:W3CDTF">2020-03-24T04:03:44Z</dcterms:modified>
</cp:coreProperties>
</file>