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77" r:id="rId4"/>
    <p:sldId id="278" r:id="rId5"/>
    <p:sldId id="279" r:id="rId6"/>
    <p:sldId id="274" r:id="rId7"/>
    <p:sldId id="276" r:id="rId8"/>
    <p:sldId id="269" r:id="rId9"/>
    <p:sldId id="272" r:id="rId10"/>
    <p:sldId id="270" r:id="rId11"/>
    <p:sldId id="271" r:id="rId12"/>
    <p:sldId id="273" r:id="rId13"/>
    <p:sldId id="267" r:id="rId14"/>
    <p:sldId id="26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58" r:id="rId23"/>
    <p:sldId id="259" r:id="rId24"/>
    <p:sldId id="290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268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60FE-C7F8-4279-8C0A-704CA162A8C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8325-E513-4186-9529-65A6198832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200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AEA1-22A8-4860-ABFE-62E85EB9CA3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C6F4B-DE51-4E2D-80CC-64B9346F6BB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F577B-44CD-40C8-B815-95FFC3C9AD1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22DB3-87E7-49D2-890C-F6592EEE3FB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385A-B204-499D-8E95-9A1215D3355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PENCEMARAN AIR DAN</a:t>
            </a:r>
            <a:r>
              <a:rPr lang="id-ID" smtClean="0"/>
              <a:t/>
            </a:r>
            <a:br>
              <a:rPr lang="id-ID" smtClean="0"/>
            </a:br>
            <a:r>
              <a:rPr lang="id-ID" smtClean="0"/>
              <a:t>PARAMETER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KUALITAS AIR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d-ID" sz="3200" dirty="0" smtClean="0"/>
              <a:t>Warna Perairan Disebabkan oleh </a:t>
            </a:r>
            <a:br>
              <a:rPr lang="id-ID" sz="3200" dirty="0" smtClean="0"/>
            </a:br>
            <a:r>
              <a:rPr lang="id-ID" sz="3200" dirty="0" smtClean="0"/>
              <a:t>Peledakan </a:t>
            </a:r>
            <a:r>
              <a:rPr lang="id-ID" sz="3200" i="1" dirty="0" smtClean="0"/>
              <a:t>(Blooming)</a:t>
            </a:r>
            <a:r>
              <a:rPr lang="id-ID" sz="3200" dirty="0" smtClean="0"/>
              <a:t> Fitoplankton (Algae)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1257296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Blooming alga filum Dinoflagelata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perairan laut berwarna merah (</a:t>
            </a:r>
            <a:r>
              <a:rPr lang="id-ID" i="1" dirty="0" smtClean="0">
                <a:solidFill>
                  <a:schemeClr val="bg1"/>
                </a:solidFill>
                <a:sym typeface="Wingdings" pitchFamily="2" charset="2"/>
              </a:rPr>
              <a:t>red tide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4" name="Picture 3" descr="Sungai Merah (Pantai Bondi Australia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00438"/>
            <a:ext cx="4286248" cy="3000374"/>
          </a:xfrm>
          <a:prstGeom prst="rect">
            <a:avLst/>
          </a:prstGeom>
        </p:spPr>
      </p:pic>
      <p:pic>
        <p:nvPicPr>
          <p:cNvPr id="5" name="Picture 4" descr="Sungai Merah (Laut Azov Rusia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3929070" cy="3000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000372"/>
            <a:ext cx="39290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Laut Azov Rusia, Pertengah Juli 2012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000596" y="3000372"/>
            <a:ext cx="41434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Sungai Bondi Australia, Nopember 2012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17254"/>
            <a:ext cx="50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gambar : http://news.baca.co.id/2405273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ut Merah di Senzhen C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3776008" cy="2643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3071810"/>
            <a:ext cx="371477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Laut di Shenzhen, Guangdong, Cina</a:t>
            </a:r>
          </a:p>
          <a:p>
            <a:pPr algn="ctr"/>
            <a:r>
              <a:rPr lang="id-ID" dirty="0" smtClean="0"/>
              <a:t>Nopember 2014</a:t>
            </a:r>
            <a:endParaRPr lang="id-ID" dirty="0"/>
          </a:p>
        </p:txBody>
      </p:sp>
      <p:pic>
        <p:nvPicPr>
          <p:cNvPr id="6" name="Picture 5" descr="Laut Maluku Teng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14290"/>
            <a:ext cx="3929090" cy="2750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071810"/>
            <a:ext cx="371477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Laut di Maluku Tengah, Indonesia</a:t>
            </a:r>
          </a:p>
          <a:p>
            <a:pPr algn="ctr"/>
            <a:r>
              <a:rPr lang="id-ID" dirty="0" smtClean="0"/>
              <a:t>Pertengahan Juni  2015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000505"/>
            <a:ext cx="8429684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Red Tide : perubahan laut menjadi merah, ledakan alga merah yang kaya akan pigmen phycoeritrin, 1 ml air berisi ribuan - jutaan sel</a:t>
            </a:r>
          </a:p>
          <a:p>
            <a:endParaRPr lang="id-ID" dirty="0"/>
          </a:p>
          <a:p>
            <a:r>
              <a:rPr lang="id-ID" dirty="0" smtClean="0"/>
              <a:t>Penyebab blooming alga :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melimpahnya nutrien di laut (eutrofikasi),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pemanasan global : suhu meningkat </a:t>
            </a:r>
            <a:r>
              <a:rPr lang="id-ID" dirty="0" smtClean="0">
                <a:sym typeface="Wingdings" pitchFamily="2" charset="2"/>
              </a:rPr>
              <a:t> memicu metabolisme sel alga  kecepatan pembelahan atau reproduksi alga meningkat</a:t>
            </a:r>
          </a:p>
          <a:p>
            <a:pPr>
              <a:buFont typeface="Wingdings" pitchFamily="2" charset="2"/>
              <a:buChar char="ü"/>
            </a:pPr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Alga dalam jumlah besar  stok oksigen berkurang  ikan akan mati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000240"/>
            <a:ext cx="785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http://news.baca.co.id/2405273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Warna pada Air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128"/>
                <a:gridCol w="568907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Perairan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Warna (PtCo)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Alami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Tidak berwarna ( &lt; 10)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Rawa-rawa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Kuning kecoklatan ( 200 – 300), krn adanya humus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Air minum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5 - 50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ir-kuning-dan-bau-bes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71942"/>
            <a:ext cx="5314938" cy="2571744"/>
          </a:xfrm>
          <a:prstGeom prst="rect">
            <a:avLst/>
          </a:prstGeom>
        </p:spPr>
      </p:pic>
      <p:pic>
        <p:nvPicPr>
          <p:cNvPr id="7" name="Picture 6" descr="Minum 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071942"/>
            <a:ext cx="3122303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Konduktivitas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Daya Hantar Listrik (DHL) : gambaran numerik dari kemampuan air untuk meneruskan aliran listrik,</a:t>
            </a:r>
          </a:p>
          <a:p>
            <a:r>
              <a:rPr lang="id-ID" dirty="0" smtClean="0"/>
              <a:t>Semakin banyak garam-garam terlarut yang dapat terionisasi, semakin tinggi nilai DHL</a:t>
            </a:r>
          </a:p>
          <a:p>
            <a:r>
              <a:rPr lang="id-ID" dirty="0" smtClean="0"/>
              <a:t>Asam, basa, garam adalah konduktor yang baik</a:t>
            </a:r>
          </a:p>
          <a:p>
            <a:r>
              <a:rPr lang="id-ID" dirty="0" smtClean="0"/>
              <a:t>Bahan organik (sukrosa, benzene) penghantar listrik yang jelek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Konduktivitas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Satuan : </a:t>
            </a:r>
            <a:r>
              <a:rPr lang="id-ID" dirty="0" smtClean="0">
                <a:sym typeface="Symbol"/>
              </a:rPr>
              <a:t>mhos/cm atau Siemens/cm</a:t>
            </a:r>
          </a:p>
          <a:p>
            <a:r>
              <a:rPr lang="id-ID" dirty="0" smtClean="0">
                <a:sym typeface="Symbol"/>
              </a:rPr>
              <a:t>Nilai DHL berhubungan dengan nilai padatan terlarut (TDS), menurut Tebbut, 1992: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		K =    DHL (S/m)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		       TDS (mg/liter)</a:t>
            </a:r>
          </a:p>
          <a:p>
            <a:r>
              <a:rPr lang="id-ID" dirty="0" smtClean="0">
                <a:sym typeface="Symbol"/>
              </a:rPr>
              <a:t>K = konstanta untuk jenis air tertentu</a:t>
            </a:r>
          </a:p>
          <a:p>
            <a:r>
              <a:rPr lang="id-ID" dirty="0" smtClean="0">
                <a:sym typeface="Symbol"/>
              </a:rPr>
              <a:t>Nilai TDS = DHL  X  (0,55 sampai 0,75)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6552" y="380524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Padatan Total, Terlarut, Tersuspensi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8581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Padatan Total (residu) : bahan yang tersisa setelah air sampel mengalami evaporasi dam pengeringan pada suhu tertentu</a:t>
            </a:r>
            <a:endParaRPr lang="id-ID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38" y="2928934"/>
          <a:ext cx="6953256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17752"/>
                <a:gridCol w="2317752"/>
                <a:gridCol w="2317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Klasifikasi Padatan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Ukuran Diameter (</a:t>
                      </a:r>
                      <a:r>
                        <a:rPr lang="id-ID" sz="2400" b="1" dirty="0" smtClean="0">
                          <a:sym typeface="Symbol"/>
                        </a:rPr>
                        <a:t>m)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Ukuran Diameter (</a:t>
                      </a:r>
                      <a:r>
                        <a:rPr lang="id-ID" sz="2400" b="1" dirty="0" smtClean="0">
                          <a:sym typeface="Symbol"/>
                        </a:rPr>
                        <a:t>mm)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Padatan terlarut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 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 10</a:t>
                      </a:r>
                      <a:r>
                        <a:rPr lang="id-ID" sz="2400" baseline="30000" dirty="0" smtClean="0">
                          <a:sym typeface="Symbol"/>
                        </a:rPr>
                        <a:t>-6</a:t>
                      </a:r>
                      <a:endParaRPr lang="id-ID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Koloid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r>
                        <a:rPr lang="id-ID" sz="2400" dirty="0" smtClean="0"/>
                        <a:t>  -  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-6</a:t>
                      </a:r>
                      <a:r>
                        <a:rPr lang="id-ID" sz="2400" dirty="0" smtClean="0"/>
                        <a:t>  -  </a:t>
                      </a:r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Padatan tersuspensi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</a:t>
                      </a:r>
                      <a:r>
                        <a:rPr lang="id-ID" sz="2400" baseline="0" dirty="0" smtClean="0"/>
                        <a:t> 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</a:t>
                      </a:r>
                      <a:r>
                        <a:rPr lang="id-ID" sz="2400" baseline="0" dirty="0" smtClean="0"/>
                        <a:t> </a:t>
                      </a:r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Bahan-bahan tersuspensi (diameter &gt;</a:t>
            </a:r>
            <a:r>
              <a:rPr lang="id-ID" sz="2400" b="1" baseline="0" dirty="0" smtClean="0"/>
              <a:t> 1 </a:t>
            </a:r>
            <a:r>
              <a:rPr lang="id-ID" sz="2400" b="1" dirty="0" smtClean="0">
                <a:sym typeface="Symbol"/>
              </a:rPr>
              <a:t>m) yang tertahan pada saringan millipore dengan diameter pori 0,45 m</a:t>
            </a:r>
            <a:r>
              <a:rPr lang="id-ID" sz="2400" baseline="0" dirty="0" smtClean="0"/>
              <a:t> </a:t>
            </a:r>
            <a:r>
              <a:rPr lang="id-ID" sz="2400" dirty="0" smtClean="0"/>
              <a:t> 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Padatan Tersuspensi Total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i="1" dirty="0" smtClean="0">
                <a:solidFill>
                  <a:schemeClr val="bg1"/>
                </a:solidFill>
              </a:rPr>
              <a:t>Total Suspended Solid</a:t>
            </a:r>
            <a:r>
              <a:rPr lang="id-ID" dirty="0" smtClean="0">
                <a:solidFill>
                  <a:schemeClr val="bg1"/>
                </a:solidFill>
              </a:rPr>
              <a:t> (TSS)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98069"/>
            <a:ext cx="78581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T/a: lumpur, pasir halus, jasad-jasad renik, disebabkan oleh kikisan tanah atau erosi tanah yang terbawa ke badan air</a:t>
            </a:r>
            <a:endParaRPr lang="id-ID" sz="2400" dirty="0"/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4429124" y="271462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Padatan tersuspensi yang dapat diendapkan selama periode waktu tertentu dalam wadah yang berbentuk kerucut terbalik (</a:t>
            </a:r>
            <a:r>
              <a:rPr lang="id-ID" sz="2400" b="1" i="1" dirty="0" smtClean="0"/>
              <a:t>imhoff cone</a:t>
            </a:r>
            <a:r>
              <a:rPr lang="id-ID" sz="2400" b="1" dirty="0" smtClean="0"/>
              <a:t>)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chemeClr val="bg1"/>
                </a:solidFill>
              </a:rPr>
              <a:t>Settleable Solid</a:t>
            </a:r>
            <a:r>
              <a:rPr lang="id-ID" dirty="0" smtClean="0">
                <a:solidFill>
                  <a:schemeClr val="bg1"/>
                </a:solidFill>
              </a:rPr>
              <a:t> (SS)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Bahan-bahan yang terlarut (diameter </a:t>
            </a:r>
            <a:r>
              <a:rPr lang="id-ID" sz="2400" b="1" dirty="0" smtClean="0">
                <a:sym typeface="Symbol"/>
              </a:rPr>
              <a:t> 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-6 </a:t>
            </a:r>
            <a:r>
              <a:rPr lang="id-ID" sz="2400" b="1" dirty="0" smtClean="0">
                <a:sym typeface="Symbol"/>
              </a:rPr>
              <a:t>mm) dan </a:t>
            </a:r>
          </a:p>
          <a:p>
            <a:pPr algn="ctr"/>
            <a:r>
              <a:rPr lang="id-ID" sz="2400" b="1" dirty="0" smtClean="0">
                <a:sym typeface="Symbol"/>
              </a:rPr>
              <a:t>koloid (diameter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-6 </a:t>
            </a:r>
            <a:r>
              <a:rPr lang="id-ID" sz="2400" b="1" dirty="0" smtClean="0">
                <a:sym typeface="Symbol"/>
              </a:rPr>
              <a:t>-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-3 </a:t>
            </a:r>
            <a:r>
              <a:rPr lang="id-ID" sz="2400" b="1" dirty="0" smtClean="0">
                <a:sym typeface="Symbol"/>
              </a:rPr>
              <a:t>mm) yang berupa senyawa-senyawa kimia dan bahan-bahan lain, yang tidak tersaring pada kertas saring berdiameter 0,45 m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Padatan Terlarut Total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i="1" dirty="0" smtClean="0">
                <a:solidFill>
                  <a:schemeClr val="bg1"/>
                </a:solidFill>
              </a:rPr>
              <a:t>Total Dissolved Solid</a:t>
            </a:r>
            <a:r>
              <a:rPr lang="id-ID" dirty="0" smtClean="0">
                <a:solidFill>
                  <a:schemeClr val="bg1"/>
                </a:solidFill>
              </a:rPr>
              <a:t> (TDS)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4429124" y="342900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71472" y="3857628"/>
            <a:ext cx="785818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Disebabkan oleh bahan orgnik berupa ion-ion yang ditemukan di perairan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Ion-ion yang Biasa Ditemukan di Perairan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Major Ion (Ion Utama)</a:t>
                      </a:r>
                    </a:p>
                    <a:p>
                      <a:pPr algn="ctr"/>
                      <a:r>
                        <a:rPr lang="id-ID" sz="2400" dirty="0" smtClean="0"/>
                        <a:t>(1,0 – 1.0000 mg/liter)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Secondari Ion</a:t>
                      </a:r>
                      <a:r>
                        <a:rPr lang="id-ID" sz="2400" baseline="0" dirty="0" smtClean="0"/>
                        <a:t> (Ion Sekunder)</a:t>
                      </a:r>
                    </a:p>
                    <a:p>
                      <a:pPr algn="ctr"/>
                      <a:r>
                        <a:rPr lang="id-ID" sz="2400" baseline="0" dirty="0" smtClean="0"/>
                        <a:t>(0,01 – 10,0 mg/liter)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Sodium (Na)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Besi (Fe)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Kalsium (Ca)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Strontium (Sr)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Magnesium (Mg)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Kalium (K)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Bikarbonat (HCO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Karbonat (CO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Sulfat (SO</a:t>
                      </a:r>
                      <a:r>
                        <a:rPr lang="id-ID" sz="2400" baseline="-25000" dirty="0" smtClean="0"/>
                        <a:t>4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Nitrat (NO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Klorida (Cl)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Flourida (F)</a:t>
                      </a:r>
                    </a:p>
                    <a:p>
                      <a:pPr algn="ctr"/>
                      <a:r>
                        <a:rPr lang="id-ID" sz="2400" dirty="0" smtClean="0"/>
                        <a:t>Boron (B)</a:t>
                      </a:r>
                    </a:p>
                    <a:p>
                      <a:pPr algn="ctr"/>
                      <a:r>
                        <a:rPr lang="id-ID" sz="2400" dirty="0" smtClean="0"/>
                        <a:t>Silika</a:t>
                      </a:r>
                      <a:r>
                        <a:rPr lang="id-ID" sz="2400" baseline="0" dirty="0" smtClean="0"/>
                        <a:t> (SiO</a:t>
                      </a:r>
                      <a:r>
                        <a:rPr lang="id-ID" sz="2400" baseline="-25000" dirty="0" smtClean="0"/>
                        <a:t>2</a:t>
                      </a:r>
                      <a:r>
                        <a:rPr lang="id-ID" sz="2400" baseline="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15304" cy="5825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Parameter Kualitas Air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164307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Fisika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86088" y="1357298"/>
            <a:ext cx="164307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Kimia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357298"/>
            <a:ext cx="164307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Biologi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324393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Cahaya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857496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Suhu</a:t>
            </a:r>
            <a:endParaRPr lang="id-ID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5214950"/>
            <a:ext cx="164307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Padatan total, terlarut, tersuspensi</a:t>
            </a:r>
            <a:endParaRPr lang="id-ID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4714884"/>
            <a:ext cx="164307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Konduktivitas</a:t>
            </a:r>
            <a:endParaRPr lang="id-ID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3429000"/>
            <a:ext cx="164307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Kecerahan &amp; Kekeruhan</a:t>
            </a:r>
            <a:endParaRPr lang="id-ID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3610277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Oksigen Terlarut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4181781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Karbondioksida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4753285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Alkalinitas</a:t>
            </a:r>
            <a:endParaRPr lang="id-ID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324789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Kesadahan</a:t>
            </a:r>
            <a:endParaRPr lang="id-ID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0430" y="5877243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Bahan Organik</a:t>
            </a:r>
            <a:endParaRPr lang="id-ID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00430" y="3071810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Potensi Redoks</a:t>
            </a:r>
            <a:endParaRPr lang="id-ID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500430" y="2500306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pH dan Asiditas</a:t>
            </a:r>
            <a:endParaRPr lang="id-ID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2500306"/>
            <a:ext cx="242889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Mikroorganisme</a:t>
            </a:r>
          </a:p>
          <a:p>
            <a:pPr algn="ctr"/>
            <a:r>
              <a:rPr lang="id-ID" sz="2400" dirty="0" smtClean="0"/>
              <a:t>Mikroba Patogen</a:t>
            </a:r>
            <a:endParaRPr lang="id-ID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571868" y="107154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1285058" y="107075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642908" y="11040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-1392279" y="4321975"/>
            <a:ext cx="43569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85786" y="5660097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85786" y="4445651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85786" y="307181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785786" y="250030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1250133" y="4179099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214678" y="6088725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214678" y="557214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214678" y="500063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214678" y="4429132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214678" y="382429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214678" y="3302643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214678" y="2731139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822165" y="260746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215074" y="2945453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71538" y="4214818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Warna</a:t>
            </a:r>
            <a:endParaRPr lang="id-ID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071538" y="6315038"/>
            <a:ext cx="164307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Salinitas</a:t>
            </a:r>
            <a:endParaRPr lang="id-ID" sz="20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785786" y="4929198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85786" y="642939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85786" y="3714752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5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Berdasarkan Sifat Volatilitas (Penguapan), pada suhu 600</a:t>
            </a:r>
            <a:r>
              <a:rPr lang="id-ID" baseline="30000" dirty="0" smtClean="0"/>
              <a:t>o</a:t>
            </a:r>
            <a:r>
              <a:rPr lang="id-ID" dirty="0" smtClean="0"/>
              <a:t>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278608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id-ID" i="1" dirty="0" smtClean="0"/>
              <a:t>Volatile Solids</a:t>
            </a:r>
            <a:r>
              <a:rPr lang="id-ID" dirty="0" smtClean="0"/>
              <a:t>: bahan organik yang teroksidasi pada pemanasan dengan suhu 600</a:t>
            </a:r>
            <a:r>
              <a:rPr lang="id-ID" baseline="30000" dirty="0" smtClean="0"/>
              <a:t>o</a:t>
            </a:r>
            <a:r>
              <a:rPr lang="id-ID" dirty="0" smtClean="0"/>
              <a:t>C</a:t>
            </a:r>
          </a:p>
          <a:p>
            <a:r>
              <a:rPr lang="id-ID" i="1" dirty="0" smtClean="0"/>
              <a:t>Non Volatile Solids</a:t>
            </a:r>
            <a:r>
              <a:rPr lang="id-ID" dirty="0" smtClean="0"/>
              <a:t>: fraksi bahan anorganik yang tertinggal sebagai abu pada suhu tersebut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Hubungan antara Nilai TDS dan Salinitas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Nilai TDS (mg/liter)</a:t>
                      </a:r>
                    </a:p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Tingkat Salinitas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 – 1.000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Air Tawar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1.001 – 3.000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Agak Asin / Payau</a:t>
                      </a:r>
                    </a:p>
                    <a:p>
                      <a:pPr algn="ctr"/>
                      <a:r>
                        <a:rPr lang="id-ID" sz="2400" i="1" dirty="0" smtClean="0"/>
                        <a:t>(Slightly Saline)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3.001</a:t>
                      </a:r>
                      <a:r>
                        <a:rPr lang="id-ID" sz="2400" baseline="0" dirty="0" smtClean="0"/>
                        <a:t> – 10.000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Keasinan Sedang/Payau </a:t>
                      </a:r>
                      <a:r>
                        <a:rPr lang="id-ID" sz="2400" i="1" dirty="0" smtClean="0"/>
                        <a:t>(Moderately Saline)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10.001</a:t>
                      </a:r>
                      <a:r>
                        <a:rPr lang="id-ID" sz="2400" baseline="0" dirty="0" smtClean="0"/>
                        <a:t> – 100.000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Asin </a:t>
                      </a:r>
                      <a:r>
                        <a:rPr lang="id-ID" sz="2400" i="1" dirty="0" smtClean="0"/>
                        <a:t>(Saline)</a:t>
                      </a:r>
                      <a:endParaRPr lang="id-ID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 100.000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Sangat Asin </a:t>
                      </a:r>
                      <a:r>
                        <a:rPr lang="id-ID" sz="2400" i="1" dirty="0" smtClean="0"/>
                        <a:t>(Brine)</a:t>
                      </a:r>
                      <a:endParaRPr lang="id-ID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Salinitas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Konsentrasi total ion dalam perairan (air laut, limbah industri)</a:t>
            </a:r>
          </a:p>
          <a:p>
            <a:r>
              <a:rPr lang="id-ID" dirty="0" smtClean="0"/>
              <a:t>Menggambarkan padatan total di dalam air, setelah semua karbonat </a:t>
            </a:r>
            <a:r>
              <a:rPr lang="id-ID" dirty="0" smtClean="0">
                <a:sym typeface="Wingdings" pitchFamily="2" charset="2"/>
              </a:rPr>
              <a:t> oksida, semua bromida, iodida  clorida, semua bahan organik  dioksidasi</a:t>
            </a:r>
          </a:p>
          <a:p>
            <a:r>
              <a:rPr lang="id-ID" dirty="0" smtClean="0">
                <a:sym typeface="Wingdings" pitchFamily="2" charset="2"/>
              </a:rPr>
              <a:t>Satuan g/kg atau promil (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/</a:t>
            </a:r>
            <a:r>
              <a:rPr lang="id-ID" baseline="-25000" dirty="0" smtClean="0">
                <a:sym typeface="Wingdings" pitchFamily="2" charset="2"/>
              </a:rPr>
              <a:t>oo</a:t>
            </a:r>
            <a:r>
              <a:rPr lang="id-ID" dirty="0" smtClean="0">
                <a:sym typeface="Wingdings" pitchFamily="2" charset="2"/>
              </a:rPr>
              <a:t>)</a:t>
            </a:r>
            <a:endParaRPr lang="id-ID" dirty="0" smtClean="0"/>
          </a:p>
          <a:p>
            <a:r>
              <a:rPr lang="id-ID" dirty="0" smtClean="0"/>
              <a:t>Nilai salinitas dipengaruhi oleh masukan air tawar dari sungai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Salinitas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86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Perairan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Wingdings" pitchFamily="2" charset="2"/>
                        </a:rPr>
                        <a:t>promil (</a:t>
                      </a:r>
                      <a:r>
                        <a:rPr lang="id-ID" sz="2400" baseline="30000" dirty="0" smtClean="0">
                          <a:sym typeface="Wingdings" pitchFamily="2" charset="2"/>
                        </a:rPr>
                        <a:t>o</a:t>
                      </a:r>
                      <a:r>
                        <a:rPr lang="id-ID" sz="2400" dirty="0" smtClean="0">
                          <a:sym typeface="Wingdings" pitchFamily="2" charset="2"/>
                        </a:rPr>
                        <a:t>/</a:t>
                      </a:r>
                      <a:r>
                        <a:rPr lang="id-ID" sz="2400" baseline="-25000" dirty="0" smtClean="0">
                          <a:sym typeface="Wingdings" pitchFamily="2" charset="2"/>
                        </a:rPr>
                        <a:t>oo</a:t>
                      </a:r>
                      <a:r>
                        <a:rPr lang="id-ID" sz="2400" dirty="0" smtClean="0">
                          <a:sym typeface="Wingdings" pitchFamily="2" charset="2"/>
                        </a:rPr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</a:t>
                      </a:r>
                      <a:r>
                        <a:rPr lang="id-ID" sz="2400" baseline="0" dirty="0" smtClean="0"/>
                        <a:t> tawar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0,5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payau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0,5 – 30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laut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 – 40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hipersaline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40 – 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572008"/>
            <a:ext cx="821537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FF0000"/>
                </a:solidFill>
              </a:rPr>
              <a:t>Hubungan Salinitas dan Klorinitas, menurut APHA, 1976</a:t>
            </a:r>
          </a:p>
          <a:p>
            <a:endParaRPr lang="id-ID" sz="2400" dirty="0">
              <a:solidFill>
                <a:srgbClr val="FF0000"/>
              </a:solidFill>
            </a:endParaRPr>
          </a:p>
          <a:p>
            <a:r>
              <a:rPr lang="id-ID" sz="2400" dirty="0" smtClean="0">
                <a:solidFill>
                  <a:srgbClr val="FF0000"/>
                </a:solidFill>
              </a:rPr>
              <a:t>Salinitas 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id-ID" sz="2400" baseline="300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d-ID" sz="2400" baseline="-25000" dirty="0" smtClean="0">
                <a:solidFill>
                  <a:srgbClr val="FF0000"/>
                </a:solidFill>
                <a:sym typeface="Wingdings" pitchFamily="2" charset="2"/>
              </a:rPr>
              <a:t>oo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) = 0,03  +  1,805 klorinitas (</a:t>
            </a:r>
            <a:r>
              <a:rPr lang="id-ID" sz="2400" baseline="300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d-ID" sz="2400" baseline="-25000" dirty="0" smtClean="0">
                <a:solidFill>
                  <a:srgbClr val="FF0000"/>
                </a:solidFill>
                <a:sym typeface="Wingdings" pitchFamily="2" charset="2"/>
              </a:rPr>
              <a:t>oo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)       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/>
              <a:t>TUGAS TM-3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Mencari artikel ilmiah </a:t>
            </a:r>
            <a:r>
              <a:rPr lang="id-ID" dirty="0" smtClean="0">
                <a:sym typeface="Wingdings" pitchFamily="2" charset="2"/>
              </a:rPr>
              <a:t> Kualitas Lingkungan</a:t>
            </a:r>
          </a:p>
          <a:p>
            <a:r>
              <a:rPr lang="id-ID" dirty="0" smtClean="0">
                <a:sym typeface="Wingdings" pitchFamily="2" charset="2"/>
              </a:rPr>
              <a:t>Parameter Lingkungan yang diteliti....???</a:t>
            </a:r>
          </a:p>
          <a:p>
            <a:r>
              <a:rPr lang="id-ID" dirty="0" smtClean="0">
                <a:sym typeface="Wingdings" pitchFamily="2" charset="2"/>
              </a:rPr>
              <a:t>Baku Mutu yang digunakan....???</a:t>
            </a:r>
          </a:p>
          <a:p>
            <a:r>
              <a:rPr lang="id-ID" dirty="0" smtClean="0">
                <a:sym typeface="Wingdings" pitchFamily="2" charset="2"/>
              </a:rPr>
              <a:t>SNI....???</a:t>
            </a:r>
          </a:p>
          <a:p>
            <a:r>
              <a:rPr lang="id-ID" dirty="0" smtClean="0">
                <a:sym typeface="Wingdings" pitchFamily="2" charset="2"/>
              </a:rPr>
              <a:t>Uraikan menurut prinsip dasar analisis kualitas lingkungan (Tujuan, Sampling, Analisa Lab, QA &amp; QC, Analisi dan elaborasi Data, Keputusan)</a:t>
            </a:r>
          </a:p>
          <a:p>
            <a:r>
              <a:rPr lang="id-ID" dirty="0" smtClean="0">
                <a:sym typeface="Wingdings" pitchFamily="2" charset="2"/>
              </a:rPr>
              <a:t>Tema: Lingkungan air, udara dan tanah.</a:t>
            </a:r>
          </a:p>
          <a:p>
            <a:r>
              <a:rPr lang="id-ID" dirty="0" smtClean="0">
                <a:sym typeface="Wingdings" pitchFamily="2" charset="2"/>
              </a:rPr>
              <a:t>Kelompok (Maksimal 3 orang)</a:t>
            </a:r>
          </a:p>
          <a:p>
            <a:r>
              <a:rPr lang="id-ID" dirty="0" smtClean="0">
                <a:sym typeface="Wingdings" pitchFamily="2" charset="2"/>
              </a:rPr>
              <a:t>Buat dalam bentuk naskah (word) dan PPT</a:t>
            </a:r>
          </a:p>
          <a:p>
            <a:r>
              <a:rPr lang="id-ID" dirty="0" smtClean="0">
                <a:sym typeface="Wingdings" pitchFamily="2" charset="2"/>
              </a:rPr>
              <a:t>Dikumpulkan: Kamis, 15 Maret 2018, jam 13.00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/>
          <a:lstStyle/>
          <a:p>
            <a:r>
              <a:rPr lang="id-ID" dirty="0" smtClean="0"/>
              <a:t>PARAMETER KIMIA AIR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 dan Asiditas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pH : derajat keasaman</a:t>
            </a:r>
          </a:p>
          <a:p>
            <a:r>
              <a:rPr lang="id-ID" dirty="0" smtClean="0"/>
              <a:t>Asiditas : jumlah asam (asam kuat maupun lemah) dan konsentrasi ion H</a:t>
            </a:r>
          </a:p>
          <a:p>
            <a:r>
              <a:rPr lang="id-ID" dirty="0" smtClean="0"/>
              <a:t>pH &lt; 5, alkalinitas mencapai nol</a:t>
            </a:r>
          </a:p>
          <a:p>
            <a:r>
              <a:rPr lang="id-ID" dirty="0" smtClean="0"/>
              <a:t>Semakin tinggi nilai pH, semakin tinggi nilai alkalinitas dan semakin rendah kadar </a:t>
            </a:r>
            <a:r>
              <a:rPr lang="id-ID" dirty="0" smtClean="0">
                <a:sym typeface="Wingdings" pitchFamily="2" charset="2"/>
              </a:rPr>
              <a:t>CO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/>
              <a:t> bebas</a:t>
            </a:r>
          </a:p>
          <a:p>
            <a:r>
              <a:rPr lang="id-ID" dirty="0" smtClean="0"/>
              <a:t>Larutan bersifat asam </a:t>
            </a:r>
            <a:r>
              <a:rPr lang="id-ID" dirty="0" smtClean="0">
                <a:sym typeface="Wingdings" pitchFamily="2" charset="2"/>
              </a:rPr>
              <a:t> korosif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pH Mempengaruhi </a:t>
            </a:r>
            <a:br>
              <a:rPr lang="id-ID" dirty="0" smtClean="0"/>
            </a:br>
            <a:r>
              <a:rPr lang="id-ID" dirty="0" smtClean="0"/>
              <a:t>Toksisitas Senyawa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pH rendah: Senyawa NH3 dapat terionisasi, NH4 bersifat tidak toksik</a:t>
            </a:r>
          </a:p>
          <a:p>
            <a:r>
              <a:rPr lang="id-ID" dirty="0" smtClean="0"/>
              <a:t>pH tinggi: NH3 tidak terionisasi, bersifat toksik</a:t>
            </a:r>
          </a:p>
          <a:p>
            <a:r>
              <a:rPr lang="id-ID" dirty="0" smtClean="0"/>
              <a:t>pH optimum biota akuatik: 7 – 8,5</a:t>
            </a:r>
          </a:p>
          <a:p>
            <a:r>
              <a:rPr lang="id-ID" dirty="0" smtClean="0"/>
              <a:t>pH rendah: toksisitas logam memperlihatkan peningkatan, proses nitrifikasi berakhir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Pengaruh pH terhadap </a:t>
            </a:r>
            <a:br>
              <a:rPr lang="id-ID" dirty="0" smtClean="0"/>
            </a:br>
            <a:r>
              <a:rPr lang="id-ID" dirty="0" smtClean="0"/>
              <a:t>Komunitas Biologi Perairan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6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950" y="596900"/>
            <a:ext cx="8915400" cy="550862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ir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bersifat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netral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jika pH =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7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asam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jika pH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7,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basa/alkalis </a:t>
            </a:r>
          </a:p>
          <a:p>
            <a:pPr marL="342900" indent="-342900" algn="ctr"/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jika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pH lebih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&gt;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Apabila nilai pH air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5,0 atau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&gt;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9,0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maka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perairan sudah tercemar berat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kehidupan biota air akan terganggu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tidak layak digunakan untuk keperluan rumah tangga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s-ES" sz="32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886200" y="3698875"/>
            <a:ext cx="12192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 A H A Y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Cahaya di perairan </a:t>
            </a:r>
            <a:r>
              <a:rPr lang="id-ID" dirty="0" smtClean="0">
                <a:sym typeface="Wingdings" pitchFamily="2" charset="2"/>
              </a:rPr>
              <a:t> energi panas</a:t>
            </a:r>
          </a:p>
          <a:p>
            <a:r>
              <a:rPr lang="id-ID" dirty="0" smtClean="0">
                <a:sym typeface="Wingdings" pitchFamily="2" charset="2"/>
              </a:rPr>
              <a:t>Energi (cahaya) yang dibutuhkan untuk meningkatkan suhu sebesar 1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 lebih besar dari energi yang dibutuhkan untuk materi lain.</a:t>
            </a:r>
          </a:p>
          <a:p>
            <a:r>
              <a:rPr lang="id-ID" dirty="0" smtClean="0">
                <a:sym typeface="Wingdings" pitchFamily="2" charset="2"/>
              </a:rPr>
              <a:t>Perairan membutuhkan waktu yang lebih lama untuk menaikkan atau menurunkan suhu, jika dibandingkan dengan daratan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574675"/>
            <a:ext cx="8532813" cy="5693866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Arial Black" pitchFamily="34" charset="0"/>
              </a:rPr>
              <a:t>BOD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Bi</a:t>
            </a:r>
            <a:r>
              <a:rPr lang="en-US" sz="2800" i="1" dirty="0" err="1">
                <a:solidFill>
                  <a:schemeClr val="bg1"/>
                </a:solidFill>
                <a:latin typeface="Arial Black" pitchFamily="34" charset="0"/>
              </a:rPr>
              <a:t>oc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hemical Oxygen Demand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banyaknya oksigen (mg) yang diperlukan oleh bakteri untuk menguraikan atau mengoksidasi bahan organik dalam satu liter limbah selama pengeraman (5 x 24 jam pada suhu 20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º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C)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BOD menunjukkan jumlah oksigen terlarut yang dibutuhkan oleh mikroba untuk memecah atau mengoksidasi bahan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bahan pencemar yang terdapat di dalam suatu perairan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886200" y="3235325"/>
            <a:ext cx="1143000" cy="8239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420688"/>
            <a:ext cx="8458200" cy="612475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id-ID" sz="2800" dirty="0" smtClean="0">
                <a:solidFill>
                  <a:schemeClr val="bg1"/>
                </a:solidFill>
                <a:latin typeface="Arial Black" pitchFamily="34" charset="0"/>
              </a:rPr>
              <a:t>COD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Chemical Oxygen Demand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:</a:t>
            </a:r>
          </a:p>
          <a:p>
            <a:pPr marL="342900" indent="-342900"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banyaknya oksigen (mg) yang dibutuhkan oksidator untuk mengoksidasi bahan/zat organik dan anorganik dalam 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satu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l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iter air limbah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Nilai COD biasanya lebih tinggi dari nilai BOD karena bahan yang stabil (tidak terurai) dalam uji BOD dapat teroksidasi dalam uji COD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Makin besar nilai BOD dan atau COD, makin tinggi tingkat pencemaran suatu perairan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06375" y="173038"/>
            <a:ext cx="8763000" cy="6494462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Oksigen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 Narrow" pitchFamily="34" charset="0"/>
              </a:rPr>
              <a:t>terlarut</a:t>
            </a:r>
            <a:r>
              <a:rPr lang="en-US" sz="3600" b="1" dirty="0">
                <a:solidFill>
                  <a:schemeClr val="bg1"/>
                </a:solidFill>
                <a:latin typeface="Arial Narrow" pitchFamily="34" charset="0"/>
              </a:rPr>
              <a:t> (DO, Dissolved Oxygen)</a:t>
            </a:r>
          </a:p>
          <a:p>
            <a:pPr marL="342900" indent="-342900" algn="ctr"/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banyaknya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oksigen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terlarut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(mg)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dalam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342900" indent="-342900" algn="ctr"/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satu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liter air</a:t>
            </a:r>
          </a:p>
          <a:p>
            <a:pPr marL="342900" indent="-342900" algn="ctr"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K</a:t>
            </a: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ehidupan makhluk hidup di dalam air (tumbuhan dan biota air) tergantung dari kemampuan air untuk mempertahankan konsentrasi DO minimal yang diperlukannya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Oksigen terlarut dapat berasal dari proses fotosintesis tumbuhan air dan dari udara 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/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yang masuk ke dalam air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Makin rendah nilai DO, makin tinggi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tingkat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pencemaran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Biota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perairan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menghendaki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DO &gt; 4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ppm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id-ID" dirty="0" smtClean="0"/>
              <a:t>S U H 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3429024" cy="514353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Proses penyerapan cahaya lebih intensif pada lapisan atas perairan (suhu lebih tinggi) dan densitas lebih kecil dari pada lapisan bawah </a:t>
            </a:r>
            <a:r>
              <a:rPr lang="id-ID" dirty="0" smtClean="0">
                <a:sym typeface="Wingdings" pitchFamily="2" charset="2"/>
              </a:rPr>
              <a:t> stratifikasi panas pada perairan.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3825" y="1242998"/>
            <a:ext cx="5076825" cy="50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 Peningkatan Suhu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</a:t>
            </a:r>
            <a:r>
              <a:rPr lang="id-ID" dirty="0" smtClean="0">
                <a:sym typeface="Wingdings" pitchFamily="2" charset="2"/>
              </a:rPr>
              <a:t>eningkatan viskositas, reaksi kimia, evaporasi dan volatilisasi</a:t>
            </a:r>
          </a:p>
          <a:p>
            <a:r>
              <a:rPr lang="id-ID" dirty="0" smtClean="0">
                <a:sym typeface="Wingdings" pitchFamily="2" charset="2"/>
              </a:rPr>
              <a:t>Penurunan kelarutan gas dalam air (O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CO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N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CH</a:t>
            </a:r>
            <a:r>
              <a:rPr lang="id-ID" baseline="-25000" dirty="0" smtClean="0">
                <a:sym typeface="Wingdings" pitchFamily="2" charset="2"/>
              </a:rPr>
              <a:t>4</a:t>
            </a:r>
            <a:r>
              <a:rPr lang="id-ID" dirty="0" smtClean="0">
                <a:sym typeface="Wingdings" pitchFamily="2" charset="2"/>
              </a:rPr>
              <a:t>)</a:t>
            </a:r>
          </a:p>
          <a:p>
            <a:r>
              <a:rPr lang="id-ID" dirty="0" smtClean="0">
                <a:sym typeface="Wingdings" pitchFamily="2" charset="2"/>
              </a:rPr>
              <a:t>Peningkatan kecepatan metabolisme dan respirasi organisme air  peningkatan konsumsi O</a:t>
            </a:r>
            <a:r>
              <a:rPr lang="id-ID" baseline="-25000" dirty="0" smtClean="0">
                <a:sym typeface="Wingdings" pitchFamily="2" charset="2"/>
              </a:rPr>
              <a:t>2</a:t>
            </a:r>
          </a:p>
          <a:p>
            <a:r>
              <a:rPr lang="id-ID" dirty="0" smtClean="0">
                <a:sym typeface="Wingdings" pitchFamily="2" charset="2"/>
              </a:rPr>
              <a:t>Peningkatan suhu 10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  peningkatan konsumsi 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oleh organisme akuatin 2 – 3 kali</a:t>
            </a:r>
          </a:p>
          <a:p>
            <a:r>
              <a:rPr lang="id-ID" dirty="0" smtClean="0">
                <a:sym typeface="Wingdings" pitchFamily="2" charset="2"/>
              </a:rPr>
              <a:t>Suhu optimum pertumbuhan fitoplankton 20-30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id-ID" dirty="0" smtClean="0"/>
              <a:t>Kecerahan dan Kekeruhan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2928958"/>
          </a:xfrm>
        </p:spPr>
        <p:txBody>
          <a:bodyPr>
            <a:normAutofit/>
          </a:bodyPr>
          <a:lstStyle/>
          <a:p>
            <a:r>
              <a:rPr lang="id-ID" dirty="0" smtClean="0"/>
              <a:t>Kecerahan air tergantung pada warna dan kekeruhan</a:t>
            </a:r>
          </a:p>
          <a:p>
            <a:r>
              <a:rPr lang="id-ID" dirty="0" smtClean="0"/>
              <a:t>Kecerahan merupakan ukuran transparasi perairan, ditentukan secara visual menggunakan </a:t>
            </a:r>
            <a:r>
              <a:rPr lang="id-ID" i="1" dirty="0" smtClean="0"/>
              <a:t>Secchi disk</a:t>
            </a:r>
          </a:p>
          <a:p>
            <a:r>
              <a:rPr lang="id-ID" dirty="0" smtClean="0"/>
              <a:t>Satuan: meter</a:t>
            </a:r>
            <a:endParaRPr lang="id-ID" dirty="0"/>
          </a:p>
        </p:txBody>
      </p:sp>
      <p:pic>
        <p:nvPicPr>
          <p:cNvPr id="4" name="Picture 3" descr="secch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076" y="4000504"/>
            <a:ext cx="3673923" cy="2857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43446"/>
            <a:ext cx="521494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Ketika </a:t>
            </a:r>
            <a:r>
              <a:rPr lang="id-ID" dirty="0"/>
              <a:t>diturunkan ke dalam air, kedalaman maksimum yang diukur dalam meter di mana pengguna dapat dengan jelas melihat perbedaan antara hitam dan putih </a:t>
            </a:r>
            <a:r>
              <a:rPr lang="id-ID" dirty="0" smtClean="0"/>
              <a:t>kuadran.</a:t>
            </a:r>
            <a:r>
              <a:rPr lang="id-ID" dirty="0"/>
              <a:t> 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id-ID" dirty="0" smtClean="0"/>
              <a:t>Kecerahan dan Kekeruhan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2643206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Kekeruhan: menggambarkan sifat optik air, ditentukan berdasarkan banyaknya cahaya yang diserap dan dipancarkan oleh bahan-bahan yang terdapat di dalam air</a:t>
            </a:r>
          </a:p>
          <a:p>
            <a:r>
              <a:rPr lang="id-ID" dirty="0" smtClean="0"/>
              <a:t>Penyebab: bahan organik dan an-organik yang tersuspensi dan terlarut (lumpur dan pasir halus), plankon dan mikroorganisme</a:t>
            </a:r>
          </a:p>
          <a:p>
            <a:endParaRPr lang="id-ID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43306" y="4429132"/>
          <a:ext cx="521497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49"/>
                <a:gridCol w="3626025"/>
              </a:tblGrid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METODE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SATUAN</a:t>
                      </a:r>
                      <a:endParaRPr lang="id-ID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Turbidimeter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Tubiditas, setara 1 mg/liter SiO</a:t>
                      </a:r>
                      <a:r>
                        <a:rPr lang="id-ID" baseline="-25000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Nephelometric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NTU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i="1" baseline="0" dirty="0" smtClean="0"/>
                        <a:t>(Nephelometric Turbidity Unit)</a:t>
                      </a:r>
                      <a:endParaRPr lang="id-ID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Turbidity-Meter-tu90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56"/>
            <a:ext cx="3357554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W A R N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id-ID" dirty="0" smtClean="0"/>
              <a:t>True Color : warna yang disebabkan oleh bahan-bahan kimia terlarut</a:t>
            </a:r>
          </a:p>
          <a:p>
            <a:r>
              <a:rPr lang="id-ID" dirty="0" smtClean="0"/>
              <a:t>Apparent Color : warna yang disebabkan oleh bahan terlarut dan atau bahan tersuspensi</a:t>
            </a:r>
          </a:p>
          <a:p>
            <a:r>
              <a:rPr lang="id-ID" dirty="0" smtClean="0"/>
              <a:t>Warna diamati langsung secara visual, atau diukur berdasarkan skala platinum kobalt (satuan PtCo), dengan membandingkan warna air sampel dengan warna air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Warna di Perairan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Bahan Organik (tanin, lignin, humus dari dekomposisi tumbuhan)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kecoklatan</a:t>
            </a:r>
            <a:endParaRPr lang="id-ID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Ion-ion logam: Fe 0,3 mg/liter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warna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kekuningan</a:t>
            </a:r>
            <a:r>
              <a:rPr lang="id-ID" dirty="0">
                <a:sym typeface="Wingdings" pitchFamily="2" charset="2"/>
              </a:rPr>
              <a:t>;</a:t>
            </a:r>
            <a:r>
              <a:rPr lang="id-ID" dirty="0" smtClean="0"/>
              <a:t> </a:t>
            </a:r>
            <a:r>
              <a:rPr lang="id-ID" dirty="0" smtClean="0">
                <a:solidFill>
                  <a:schemeClr val="bg1"/>
                </a:solidFill>
              </a:rPr>
              <a:t>Mn 0,05 mg/liter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warna abu-abu, </a:t>
            </a:r>
            <a:endParaRPr lang="id-ID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Kalsium karbonat dari daerah berkapur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warna kehijauan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Plankton: Dinoflagelata 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warna merah</a:t>
            </a:r>
            <a:r>
              <a:rPr lang="id-ID" dirty="0" smtClean="0">
                <a:sym typeface="Wingdings" pitchFamily="2" charset="2"/>
              </a:rPr>
              <a:t>, Cyanophyta (perairan tawar)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5648</TotalTime>
  <Words>1508</Words>
  <Application>Microsoft Office PowerPoint</Application>
  <PresentationFormat>On-screen Show (4:3)</PresentationFormat>
  <Paragraphs>229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PENCEMARAN AIR DAN PARAMETER  KUALITAS AIR</vt:lpstr>
      <vt:lpstr>Parameter Kualitas Air</vt:lpstr>
      <vt:lpstr>C A H A Y A</vt:lpstr>
      <vt:lpstr>S U H U</vt:lpstr>
      <vt:lpstr>Dampak Peningkatan Suhu</vt:lpstr>
      <vt:lpstr>Kecerahan dan Kekeruhan</vt:lpstr>
      <vt:lpstr>Kecerahan dan Kekeruhan</vt:lpstr>
      <vt:lpstr>W A R N A</vt:lpstr>
      <vt:lpstr>Penyebab Warna di Perairan</vt:lpstr>
      <vt:lpstr>Warna Perairan Disebabkan oleh  Peledakan (Blooming) Fitoplankton (Algae) </vt:lpstr>
      <vt:lpstr>Slide 11</vt:lpstr>
      <vt:lpstr>Nilai Warna pada Air</vt:lpstr>
      <vt:lpstr>Konduktivitas</vt:lpstr>
      <vt:lpstr>Konduktivitas</vt:lpstr>
      <vt:lpstr>Padatan Total, Terlarut, Tersuspensi</vt:lpstr>
      <vt:lpstr>Padatan Tersuspensi Total  Total Suspended Solid (TSS)</vt:lpstr>
      <vt:lpstr>Settleable Solid (SS)</vt:lpstr>
      <vt:lpstr>Padatan Terlarut Total Total Dissolved Solid (TDS)</vt:lpstr>
      <vt:lpstr>Ion-ion yang Biasa Ditemukan di Perairan</vt:lpstr>
      <vt:lpstr>Berdasarkan Sifat Volatilitas (Penguapan), pada suhu 600oC</vt:lpstr>
      <vt:lpstr>Hubungan antara Nilai TDS dan Salinitas</vt:lpstr>
      <vt:lpstr>Salinitas</vt:lpstr>
      <vt:lpstr>Nilai Salinitas</vt:lpstr>
      <vt:lpstr>TUGAS TM-3</vt:lpstr>
      <vt:lpstr>PARAMETER KIMIA AIR</vt:lpstr>
      <vt:lpstr>pH dan Asiditas</vt:lpstr>
      <vt:lpstr>pH Mempengaruhi  Toksisitas Senyawa Kimia</vt:lpstr>
      <vt:lpstr>Pengaruh pH terhadap  Komunitas Biologi Perairan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 KUALITAS LINGKUNGAN</dc:title>
  <dc:creator>FKMDN</dc:creator>
  <cp:lastModifiedBy>TOSHIBA</cp:lastModifiedBy>
  <cp:revision>14</cp:revision>
  <dcterms:created xsi:type="dcterms:W3CDTF">2017-03-13T12:05:17Z</dcterms:created>
  <dcterms:modified xsi:type="dcterms:W3CDTF">2020-03-24T04:03:44Z</dcterms:modified>
</cp:coreProperties>
</file>